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57" r:id="rId2"/>
    <p:sldId id="359" r:id="rId3"/>
    <p:sldId id="360" r:id="rId4"/>
    <p:sldId id="358" r:id="rId5"/>
    <p:sldId id="378" r:id="rId6"/>
    <p:sldId id="379" r:id="rId7"/>
    <p:sldId id="380" r:id="rId8"/>
    <p:sldId id="287" r:id="rId9"/>
    <p:sldId id="377" r:id="rId10"/>
    <p:sldId id="361" r:id="rId11"/>
    <p:sldId id="362" r:id="rId12"/>
    <p:sldId id="364" r:id="rId13"/>
    <p:sldId id="365" r:id="rId14"/>
    <p:sldId id="366" r:id="rId15"/>
    <p:sldId id="363" r:id="rId16"/>
    <p:sldId id="369" r:id="rId17"/>
    <p:sldId id="371" r:id="rId18"/>
    <p:sldId id="370" r:id="rId19"/>
    <p:sldId id="372" r:id="rId20"/>
    <p:sldId id="373" r:id="rId21"/>
    <p:sldId id="374" r:id="rId22"/>
    <p:sldId id="375" r:id="rId23"/>
    <p:sldId id="376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91" autoAdjust="0"/>
    <p:restoredTop sz="94660"/>
  </p:normalViewPr>
  <p:slideViewPr>
    <p:cSldViewPr>
      <p:cViewPr>
        <p:scale>
          <a:sx n="76" d="100"/>
          <a:sy n="76" d="100"/>
        </p:scale>
        <p:origin x="-1098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171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ovick\AppData\Local\Temp\Cut%20Branch%20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v>Tulip Poplar</c:v>
          </c:tx>
          <c:xVal>
            <c:numRef>
              <c:f>'[Cut Branch Data.xlsx]Sheet2'!$G$11:$G$20</c:f>
              <c:numCache>
                <c:formatCode>General</c:formatCode>
                <c:ptCount val="10"/>
                <c:pt idx="0">
                  <c:v>0</c:v>
                </c:pt>
                <c:pt idx="1">
                  <c:v>-0.5</c:v>
                </c:pt>
                <c:pt idx="2">
                  <c:v>-1</c:v>
                </c:pt>
                <c:pt idx="3">
                  <c:v>-2</c:v>
                </c:pt>
                <c:pt idx="4">
                  <c:v>-3</c:v>
                </c:pt>
                <c:pt idx="5">
                  <c:v>-4</c:v>
                </c:pt>
                <c:pt idx="6">
                  <c:v>-5</c:v>
                </c:pt>
                <c:pt idx="7">
                  <c:v>-6</c:v>
                </c:pt>
                <c:pt idx="8">
                  <c:v>-7</c:v>
                </c:pt>
                <c:pt idx="9">
                  <c:v>-8</c:v>
                </c:pt>
              </c:numCache>
            </c:numRef>
          </c:xVal>
          <c:yVal>
            <c:numRef>
              <c:f>'[Cut Branch Data.xlsx]Sheet2'!$H$11:$H$20</c:f>
              <c:numCache>
                <c:formatCode>General</c:formatCode>
                <c:ptCount val="10"/>
                <c:pt idx="0">
                  <c:v>0</c:v>
                </c:pt>
                <c:pt idx="1">
                  <c:v>10.362266047134028</c:v>
                </c:pt>
                <c:pt idx="2">
                  <c:v>16.062199038469092</c:v>
                </c:pt>
                <c:pt idx="3">
                  <c:v>22.349566681614487</c:v>
                </c:pt>
                <c:pt idx="4">
                  <c:v>28.654485596158164</c:v>
                </c:pt>
                <c:pt idx="5">
                  <c:v>43.346206433205104</c:v>
                </c:pt>
                <c:pt idx="6">
                  <c:v>63.527732835482865</c:v>
                </c:pt>
                <c:pt idx="7">
                  <c:v>71.860908775350239</c:v>
                </c:pt>
                <c:pt idx="8">
                  <c:v>77.108751473166336</c:v>
                </c:pt>
                <c:pt idx="9">
                  <c:v>77.769238273610867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720C-45CD-AF54-26683024CEA1}"/>
            </c:ext>
          </c:extLst>
        </c:ser>
        <c:ser>
          <c:idx val="1"/>
          <c:order val="1"/>
          <c:tx>
            <c:v>White Oak</c:v>
          </c:tx>
          <c:xVal>
            <c:numRef>
              <c:f>'[Cut Branch Data.xlsx]Sheet2'!$G$30:$G$38</c:f>
              <c:numCache>
                <c:formatCode>General</c:formatCode>
                <c:ptCount val="9"/>
                <c:pt idx="0">
                  <c:v>0</c:v>
                </c:pt>
                <c:pt idx="1">
                  <c:v>-0.5</c:v>
                </c:pt>
                <c:pt idx="2">
                  <c:v>-1</c:v>
                </c:pt>
                <c:pt idx="3">
                  <c:v>-1.5</c:v>
                </c:pt>
                <c:pt idx="4">
                  <c:v>-2</c:v>
                </c:pt>
                <c:pt idx="5">
                  <c:v>-3</c:v>
                </c:pt>
                <c:pt idx="6">
                  <c:v>-4</c:v>
                </c:pt>
                <c:pt idx="7">
                  <c:v>-5</c:v>
                </c:pt>
                <c:pt idx="8">
                  <c:v>-6</c:v>
                </c:pt>
              </c:numCache>
            </c:numRef>
          </c:xVal>
          <c:yVal>
            <c:numRef>
              <c:f>'[Cut Branch Data.xlsx]Sheet2'!$H$30:$H$38</c:f>
              <c:numCache>
                <c:formatCode>General</c:formatCode>
                <c:ptCount val="9"/>
                <c:pt idx="0">
                  <c:v>0</c:v>
                </c:pt>
                <c:pt idx="1">
                  <c:v>3.8946691119999999</c:v>
                </c:pt>
                <c:pt idx="2">
                  <c:v>5.7585215639999996</c:v>
                </c:pt>
                <c:pt idx="3">
                  <c:v>20.037946909999999</c:v>
                </c:pt>
                <c:pt idx="4">
                  <c:v>47.506551430000002</c:v>
                </c:pt>
                <c:pt idx="5">
                  <c:v>84.997197330000006</c:v>
                </c:pt>
                <c:pt idx="6">
                  <c:v>93.48075163</c:v>
                </c:pt>
                <c:pt idx="7">
                  <c:v>91.430137709999997</c:v>
                </c:pt>
                <c:pt idx="8">
                  <c:v>93.942260210000001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720C-45CD-AF54-26683024CEA1}"/>
            </c:ext>
          </c:extLst>
        </c:ser>
        <c:ser>
          <c:idx val="2"/>
          <c:order val="2"/>
          <c:tx>
            <c:v>Sugar Maple</c:v>
          </c:tx>
          <c:xVal>
            <c:numRef>
              <c:f>'[Cut Branch Data.xlsx]Sheet2'!$G$39:$G$48</c:f>
              <c:numCache>
                <c:formatCode>General</c:formatCode>
                <c:ptCount val="10"/>
                <c:pt idx="0">
                  <c:v>0</c:v>
                </c:pt>
                <c:pt idx="1">
                  <c:v>-0.5</c:v>
                </c:pt>
                <c:pt idx="2">
                  <c:v>-1</c:v>
                </c:pt>
                <c:pt idx="3">
                  <c:v>-2</c:v>
                </c:pt>
                <c:pt idx="4">
                  <c:v>-3</c:v>
                </c:pt>
                <c:pt idx="5">
                  <c:v>-4</c:v>
                </c:pt>
                <c:pt idx="6">
                  <c:v>-5</c:v>
                </c:pt>
                <c:pt idx="7">
                  <c:v>-6</c:v>
                </c:pt>
                <c:pt idx="8">
                  <c:v>-7</c:v>
                </c:pt>
                <c:pt idx="9">
                  <c:v>-8</c:v>
                </c:pt>
              </c:numCache>
            </c:numRef>
          </c:xVal>
          <c:yVal>
            <c:numRef>
              <c:f>'[Cut Branch Data.xlsx]Sheet2'!$H$39:$H$48</c:f>
              <c:numCache>
                <c:formatCode>General</c:formatCode>
                <c:ptCount val="10"/>
                <c:pt idx="0">
                  <c:v>0</c:v>
                </c:pt>
                <c:pt idx="1">
                  <c:v>5.3580206455841157</c:v>
                </c:pt>
                <c:pt idx="2">
                  <c:v>17.188268064886092</c:v>
                </c:pt>
                <c:pt idx="3">
                  <c:v>17.80432843528471</c:v>
                </c:pt>
                <c:pt idx="4">
                  <c:v>22.672598451145166</c:v>
                </c:pt>
                <c:pt idx="5">
                  <c:v>36.268625097097676</c:v>
                </c:pt>
                <c:pt idx="6">
                  <c:v>55.688792370880932</c:v>
                </c:pt>
                <c:pt idx="7">
                  <c:v>82.105089226701907</c:v>
                </c:pt>
                <c:pt idx="8">
                  <c:v>97.436383003905789</c:v>
                </c:pt>
                <c:pt idx="9">
                  <c:v>100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720C-45CD-AF54-26683024CE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8245376"/>
        <c:axId val="108247296"/>
      </c:scatterChart>
      <c:valAx>
        <c:axId val="10824537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600"/>
                </a:pPr>
                <a:r>
                  <a:rPr lang="en-US" sz="1600"/>
                  <a:t>Pressure (MPa)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8247296"/>
        <c:crosses val="autoZero"/>
        <c:crossBetween val="midCat"/>
      </c:valAx>
      <c:valAx>
        <c:axId val="10824729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600"/>
                </a:pPr>
                <a:r>
                  <a:rPr lang="en-US" sz="1600"/>
                  <a:t>Percent Loss of Conductivity</a:t>
                </a:r>
                <a:r>
                  <a:rPr lang="en-US" sz="1600" baseline="0"/>
                  <a:t> </a:t>
                </a:r>
                <a:endParaRPr lang="en-US" sz="1600"/>
              </a:p>
            </c:rich>
          </c:tx>
          <c:layout>
            <c:manualLayout>
              <c:xMode val="edge"/>
              <c:yMode val="edge"/>
              <c:x val="1.4131494483431749E-2"/>
              <c:y val="0.13362459900845727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08245376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C45CA-576E-4B20-9602-C761F295323C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71B4CC-3D78-4C5C-8D83-79024B40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99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50.png>
</file>

<file path=ppt/media/image36.png>
</file>

<file path=ppt/media/image360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75.png>
</file>

<file path=ppt/media/image8.png>
</file>

<file path=ppt/media/image80.png>
</file>

<file path=ppt/media/image89.png>
</file>

<file path=ppt/media/image9.jpe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703F4E-D0B6-4956-94B1-8B4D9E7DD3BA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B8A393-85EA-4FDF-8B82-10FAEF7B1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36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189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5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37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82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18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50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065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5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279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23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92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C9D60-21F7-4A2C-B041-696140AB74C7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C57D8-1D49-4DF3-B9F7-2D0C29073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253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image" Target="../media/image75.png"/><Relationship Id="rId7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89.png"/><Relationship Id="rId7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png"/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2000" y="1524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The ever-evolving suite of approaches for modeling stomatal conductance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657600" y="503179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K. Novick, Flux Course 10, July 11, 2017 </a:t>
            </a:r>
            <a:endParaRPr lang="en-US" i="1" dirty="0"/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252" y="923240"/>
            <a:ext cx="3276600" cy="17288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343400" y="1162289"/>
            <a:ext cx="388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Stomatal conductance (</a:t>
            </a:r>
            <a:r>
              <a:rPr lang="en-US" i="1" dirty="0" err="1" smtClean="0"/>
              <a:t>g</a:t>
            </a:r>
            <a:r>
              <a:rPr lang="en-US" baseline="-25000" dirty="0" err="1" smtClean="0"/>
              <a:t>s</a:t>
            </a:r>
            <a:r>
              <a:rPr lang="en-US" dirty="0" smtClean="0"/>
              <a:t>) describes the “openness” of plant stoma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452" y="2819400"/>
            <a:ext cx="2438400" cy="164380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7566" y="1832194"/>
            <a:ext cx="4547185" cy="4035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4252" y="5099726"/>
            <a:ext cx="3886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CO</a:t>
            </a:r>
            <a:r>
              <a:rPr lang="en-US" sz="1400" baseline="-25000" dirty="0" smtClean="0"/>
              <a:t>2</a:t>
            </a:r>
            <a:r>
              <a:rPr lang="en-US" sz="1400" dirty="0" smtClean="0"/>
              <a:t> travels through the stomates and the mesophyll before reaching chloroplasts in mesophyll cells.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60139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9600" y="2286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Two active paths towards next generation models for stomatal conductance: </a:t>
            </a:r>
            <a:endParaRPr lang="en-US" dirty="0"/>
          </a:p>
        </p:txBody>
      </p:sp>
      <p:sp>
        <p:nvSpPr>
          <p:cNvPr id="5" name="Up Arrow 4"/>
          <p:cNvSpPr/>
          <p:nvPr/>
        </p:nvSpPr>
        <p:spPr>
          <a:xfrm>
            <a:off x="1676400" y="1295400"/>
            <a:ext cx="1219200" cy="30480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Up Arrow 5"/>
          <p:cNvSpPr/>
          <p:nvPr/>
        </p:nvSpPr>
        <p:spPr>
          <a:xfrm>
            <a:off x="5486400" y="1295400"/>
            <a:ext cx="1219200" cy="30480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24000" y="4343400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Plant Hydraulics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410200" y="4354002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Stomatal Optimization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0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675" y="2209800"/>
            <a:ext cx="1838325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7203548" y="4760157"/>
                <a:ext cx="88453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l-GR" sz="2400" b="1" i="0" smtClean="0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𝚿</m:t>
                          </m:r>
                        </m:e>
                        <m:sub>
                          <m:r>
                            <a:rPr lang="en-US" sz="2400" b="1" i="0" smtClean="0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𝐬𝐨𝐢𝐥</m:t>
                          </m:r>
                        </m:sub>
                      </m:sSub>
                    </m:oMath>
                  </m:oMathPara>
                </a14:m>
                <a:endParaRPr lang="en-US" sz="2400" b="1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3548" y="4760157"/>
                <a:ext cx="884538" cy="461665"/>
              </a:xfrm>
              <a:prstGeom prst="rect">
                <a:avLst/>
              </a:prstGeom>
              <a:blipFill rotWithShape="1">
                <a:blip r:embed="rId3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7154155" y="2396127"/>
                <a:ext cx="9117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l-GR" sz="2400" b="1" i="0" smtClean="0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𝚿</m:t>
                          </m:r>
                        </m:e>
                        <m:sub>
                          <m:r>
                            <a:rPr lang="en-US" sz="2400" b="1" i="0" smtClean="0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𝐥𝐞𝐚𝐟</m:t>
                          </m:r>
                        </m:sub>
                      </m:sSub>
                    </m:oMath>
                  </m:oMathPara>
                </a14:m>
                <a:endParaRPr lang="en-US" sz="2400" b="1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4155" y="2396127"/>
                <a:ext cx="911788" cy="461665"/>
              </a:xfrm>
              <a:prstGeom prst="rect">
                <a:avLst/>
              </a:prstGeom>
              <a:blipFill rotWithShape="1"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reeform 5"/>
          <p:cNvSpPr/>
          <p:nvPr/>
        </p:nvSpPr>
        <p:spPr>
          <a:xfrm>
            <a:off x="7851569" y="3002862"/>
            <a:ext cx="926275" cy="2517569"/>
          </a:xfrm>
          <a:custGeom>
            <a:avLst/>
            <a:gdLst>
              <a:gd name="connsiteX0" fmla="*/ 142504 w 926275"/>
              <a:gd name="connsiteY0" fmla="*/ 2517569 h 2517569"/>
              <a:gd name="connsiteX1" fmla="*/ 201880 w 926275"/>
              <a:gd name="connsiteY1" fmla="*/ 2458193 h 2517569"/>
              <a:gd name="connsiteX2" fmla="*/ 273132 w 926275"/>
              <a:gd name="connsiteY2" fmla="*/ 2434442 h 2517569"/>
              <a:gd name="connsiteX3" fmla="*/ 296883 w 926275"/>
              <a:gd name="connsiteY3" fmla="*/ 2398816 h 2517569"/>
              <a:gd name="connsiteX4" fmla="*/ 332509 w 926275"/>
              <a:gd name="connsiteY4" fmla="*/ 2386941 h 2517569"/>
              <a:gd name="connsiteX5" fmla="*/ 380010 w 926275"/>
              <a:gd name="connsiteY5" fmla="*/ 2315689 h 2517569"/>
              <a:gd name="connsiteX6" fmla="*/ 451262 w 926275"/>
              <a:gd name="connsiteY6" fmla="*/ 2268187 h 2517569"/>
              <a:gd name="connsiteX7" fmla="*/ 486888 w 926275"/>
              <a:gd name="connsiteY7" fmla="*/ 2244437 h 2517569"/>
              <a:gd name="connsiteX8" fmla="*/ 510639 w 926275"/>
              <a:gd name="connsiteY8" fmla="*/ 2208811 h 2517569"/>
              <a:gd name="connsiteX9" fmla="*/ 546265 w 926275"/>
              <a:gd name="connsiteY9" fmla="*/ 2196936 h 2517569"/>
              <a:gd name="connsiteX10" fmla="*/ 617517 w 926275"/>
              <a:gd name="connsiteY10" fmla="*/ 2161310 h 2517569"/>
              <a:gd name="connsiteX11" fmla="*/ 724395 w 926275"/>
              <a:gd name="connsiteY11" fmla="*/ 2113808 h 2517569"/>
              <a:gd name="connsiteX12" fmla="*/ 760021 w 926275"/>
              <a:gd name="connsiteY12" fmla="*/ 2101933 h 2517569"/>
              <a:gd name="connsiteX13" fmla="*/ 795647 w 926275"/>
              <a:gd name="connsiteY13" fmla="*/ 2090058 h 2517569"/>
              <a:gd name="connsiteX14" fmla="*/ 831272 w 926275"/>
              <a:gd name="connsiteY14" fmla="*/ 2066307 h 2517569"/>
              <a:gd name="connsiteX15" fmla="*/ 890649 w 926275"/>
              <a:gd name="connsiteY15" fmla="*/ 1983180 h 2517569"/>
              <a:gd name="connsiteX16" fmla="*/ 914400 w 926275"/>
              <a:gd name="connsiteY16" fmla="*/ 1911928 h 2517569"/>
              <a:gd name="connsiteX17" fmla="*/ 926275 w 926275"/>
              <a:gd name="connsiteY17" fmla="*/ 1876302 h 2517569"/>
              <a:gd name="connsiteX18" fmla="*/ 914400 w 926275"/>
              <a:gd name="connsiteY18" fmla="*/ 1543793 h 2517569"/>
              <a:gd name="connsiteX19" fmla="*/ 926275 w 926275"/>
              <a:gd name="connsiteY19" fmla="*/ 1389413 h 2517569"/>
              <a:gd name="connsiteX20" fmla="*/ 914400 w 926275"/>
              <a:gd name="connsiteY20" fmla="*/ 973777 h 2517569"/>
              <a:gd name="connsiteX21" fmla="*/ 902524 w 926275"/>
              <a:gd name="connsiteY21" fmla="*/ 938151 h 2517569"/>
              <a:gd name="connsiteX22" fmla="*/ 878774 w 926275"/>
              <a:gd name="connsiteY22" fmla="*/ 902525 h 2517569"/>
              <a:gd name="connsiteX23" fmla="*/ 807522 w 926275"/>
              <a:gd name="connsiteY23" fmla="*/ 843149 h 2517569"/>
              <a:gd name="connsiteX24" fmla="*/ 736270 w 926275"/>
              <a:gd name="connsiteY24" fmla="*/ 771897 h 2517569"/>
              <a:gd name="connsiteX25" fmla="*/ 712519 w 926275"/>
              <a:gd name="connsiteY25" fmla="*/ 736271 h 2517569"/>
              <a:gd name="connsiteX26" fmla="*/ 653143 w 926275"/>
              <a:gd name="connsiteY26" fmla="*/ 665019 h 2517569"/>
              <a:gd name="connsiteX27" fmla="*/ 641267 w 926275"/>
              <a:gd name="connsiteY27" fmla="*/ 629393 h 2517569"/>
              <a:gd name="connsiteX28" fmla="*/ 617517 w 926275"/>
              <a:gd name="connsiteY28" fmla="*/ 593767 h 2517569"/>
              <a:gd name="connsiteX29" fmla="*/ 570015 w 926275"/>
              <a:gd name="connsiteY29" fmla="*/ 486889 h 2517569"/>
              <a:gd name="connsiteX30" fmla="*/ 510639 w 926275"/>
              <a:gd name="connsiteY30" fmla="*/ 380011 h 2517569"/>
              <a:gd name="connsiteX31" fmla="*/ 486888 w 926275"/>
              <a:gd name="connsiteY31" fmla="*/ 344385 h 2517569"/>
              <a:gd name="connsiteX32" fmla="*/ 463137 w 926275"/>
              <a:gd name="connsiteY32" fmla="*/ 308759 h 2517569"/>
              <a:gd name="connsiteX33" fmla="*/ 415636 w 926275"/>
              <a:gd name="connsiteY33" fmla="*/ 201881 h 2517569"/>
              <a:gd name="connsiteX34" fmla="*/ 332509 w 926275"/>
              <a:gd name="connsiteY34" fmla="*/ 118754 h 2517569"/>
              <a:gd name="connsiteX35" fmla="*/ 166254 w 926275"/>
              <a:gd name="connsiteY35" fmla="*/ 83128 h 2517569"/>
              <a:gd name="connsiteX36" fmla="*/ 95002 w 926275"/>
              <a:gd name="connsiteY36" fmla="*/ 47502 h 2517569"/>
              <a:gd name="connsiteX37" fmla="*/ 59376 w 926275"/>
              <a:gd name="connsiteY37" fmla="*/ 35626 h 2517569"/>
              <a:gd name="connsiteX38" fmla="*/ 23750 w 926275"/>
              <a:gd name="connsiteY38" fmla="*/ 11876 h 2517569"/>
              <a:gd name="connsiteX39" fmla="*/ 0 w 926275"/>
              <a:gd name="connsiteY39" fmla="*/ 0 h 2517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926275" h="2517569">
                <a:moveTo>
                  <a:pt x="142504" y="2517569"/>
                </a:moveTo>
                <a:cubicBezTo>
                  <a:pt x="162296" y="2497777"/>
                  <a:pt x="178266" y="2473220"/>
                  <a:pt x="201880" y="2458193"/>
                </a:cubicBezTo>
                <a:cubicBezTo>
                  <a:pt x="223001" y="2444752"/>
                  <a:pt x="273132" y="2434442"/>
                  <a:pt x="273132" y="2434442"/>
                </a:cubicBezTo>
                <a:cubicBezTo>
                  <a:pt x="281049" y="2422567"/>
                  <a:pt x="285738" y="2407732"/>
                  <a:pt x="296883" y="2398816"/>
                </a:cubicBezTo>
                <a:cubicBezTo>
                  <a:pt x="306658" y="2390996"/>
                  <a:pt x="323658" y="2395792"/>
                  <a:pt x="332509" y="2386941"/>
                </a:cubicBezTo>
                <a:cubicBezTo>
                  <a:pt x="352693" y="2366757"/>
                  <a:pt x="356259" y="2331523"/>
                  <a:pt x="380010" y="2315689"/>
                </a:cubicBezTo>
                <a:lnTo>
                  <a:pt x="451262" y="2268187"/>
                </a:lnTo>
                <a:lnTo>
                  <a:pt x="486888" y="2244437"/>
                </a:lnTo>
                <a:cubicBezTo>
                  <a:pt x="494805" y="2232562"/>
                  <a:pt x="499494" y="2217727"/>
                  <a:pt x="510639" y="2208811"/>
                </a:cubicBezTo>
                <a:cubicBezTo>
                  <a:pt x="520414" y="2200991"/>
                  <a:pt x="535069" y="2202534"/>
                  <a:pt x="546265" y="2196936"/>
                </a:cubicBezTo>
                <a:cubicBezTo>
                  <a:pt x="638348" y="2150895"/>
                  <a:pt x="527970" y="2191158"/>
                  <a:pt x="617517" y="2161310"/>
                </a:cubicBezTo>
                <a:cubicBezTo>
                  <a:pt x="673973" y="2123672"/>
                  <a:pt x="639604" y="2142072"/>
                  <a:pt x="724395" y="2113808"/>
                </a:cubicBezTo>
                <a:lnTo>
                  <a:pt x="760021" y="2101933"/>
                </a:lnTo>
                <a:lnTo>
                  <a:pt x="795647" y="2090058"/>
                </a:lnTo>
                <a:cubicBezTo>
                  <a:pt x="807522" y="2082141"/>
                  <a:pt x="823708" y="2078410"/>
                  <a:pt x="831272" y="2066307"/>
                </a:cubicBezTo>
                <a:cubicBezTo>
                  <a:pt x="889606" y="1972972"/>
                  <a:pt x="815960" y="2008076"/>
                  <a:pt x="890649" y="1983180"/>
                </a:cubicBezTo>
                <a:lnTo>
                  <a:pt x="914400" y="1911928"/>
                </a:lnTo>
                <a:lnTo>
                  <a:pt x="926275" y="1876302"/>
                </a:lnTo>
                <a:cubicBezTo>
                  <a:pt x="922317" y="1765466"/>
                  <a:pt x="914400" y="1654700"/>
                  <a:pt x="914400" y="1543793"/>
                </a:cubicBezTo>
                <a:cubicBezTo>
                  <a:pt x="914400" y="1492181"/>
                  <a:pt x="926275" y="1441025"/>
                  <a:pt x="926275" y="1389413"/>
                </a:cubicBezTo>
                <a:cubicBezTo>
                  <a:pt x="926275" y="1250811"/>
                  <a:pt x="921685" y="1112187"/>
                  <a:pt x="914400" y="973777"/>
                </a:cubicBezTo>
                <a:cubicBezTo>
                  <a:pt x="913742" y="961277"/>
                  <a:pt x="908122" y="949347"/>
                  <a:pt x="902524" y="938151"/>
                </a:cubicBezTo>
                <a:cubicBezTo>
                  <a:pt x="896141" y="925386"/>
                  <a:pt x="887911" y="913489"/>
                  <a:pt x="878774" y="902525"/>
                </a:cubicBezTo>
                <a:cubicBezTo>
                  <a:pt x="850200" y="868236"/>
                  <a:pt x="842552" y="866502"/>
                  <a:pt x="807522" y="843149"/>
                </a:cubicBezTo>
                <a:cubicBezTo>
                  <a:pt x="751548" y="759189"/>
                  <a:pt x="824649" y="860276"/>
                  <a:pt x="736270" y="771897"/>
                </a:cubicBezTo>
                <a:cubicBezTo>
                  <a:pt x="726178" y="761805"/>
                  <a:pt x="721656" y="747235"/>
                  <a:pt x="712519" y="736271"/>
                </a:cubicBezTo>
                <a:cubicBezTo>
                  <a:pt x="679688" y="696873"/>
                  <a:pt x="675257" y="709247"/>
                  <a:pt x="653143" y="665019"/>
                </a:cubicBezTo>
                <a:cubicBezTo>
                  <a:pt x="647545" y="653823"/>
                  <a:pt x="646865" y="640589"/>
                  <a:pt x="641267" y="629393"/>
                </a:cubicBezTo>
                <a:cubicBezTo>
                  <a:pt x="634884" y="616628"/>
                  <a:pt x="623313" y="606809"/>
                  <a:pt x="617517" y="593767"/>
                </a:cubicBezTo>
                <a:cubicBezTo>
                  <a:pt x="560992" y="466584"/>
                  <a:pt x="623764" y="567512"/>
                  <a:pt x="570015" y="486889"/>
                </a:cubicBezTo>
                <a:cubicBezTo>
                  <a:pt x="549114" y="424184"/>
                  <a:pt x="565083" y="461677"/>
                  <a:pt x="510639" y="380011"/>
                </a:cubicBezTo>
                <a:lnTo>
                  <a:pt x="486888" y="344385"/>
                </a:lnTo>
                <a:lnTo>
                  <a:pt x="463137" y="308759"/>
                </a:lnTo>
                <a:cubicBezTo>
                  <a:pt x="434874" y="223967"/>
                  <a:pt x="453274" y="258338"/>
                  <a:pt x="415636" y="201881"/>
                </a:cubicBezTo>
                <a:cubicBezTo>
                  <a:pt x="394735" y="139175"/>
                  <a:pt x="414177" y="173199"/>
                  <a:pt x="332509" y="118754"/>
                </a:cubicBezTo>
                <a:cubicBezTo>
                  <a:pt x="260503" y="70750"/>
                  <a:pt x="311100" y="96295"/>
                  <a:pt x="166254" y="83128"/>
                </a:cubicBezTo>
                <a:cubicBezTo>
                  <a:pt x="76707" y="53277"/>
                  <a:pt x="187085" y="93544"/>
                  <a:pt x="95002" y="47502"/>
                </a:cubicBezTo>
                <a:cubicBezTo>
                  <a:pt x="83806" y="41904"/>
                  <a:pt x="70572" y="41224"/>
                  <a:pt x="59376" y="35626"/>
                </a:cubicBezTo>
                <a:cubicBezTo>
                  <a:pt x="46611" y="29243"/>
                  <a:pt x="35988" y="19219"/>
                  <a:pt x="23750" y="11876"/>
                </a:cubicBezTo>
                <a:cubicBezTo>
                  <a:pt x="16160" y="7322"/>
                  <a:pt x="7917" y="3959"/>
                  <a:pt x="0" y="0"/>
                </a:cubicBezTo>
              </a:path>
            </a:pathLst>
          </a:custGeom>
          <a:noFill/>
          <a:ln w="508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239000" y="2857792"/>
            <a:ext cx="0" cy="2662639"/>
          </a:xfrm>
          <a:prstGeom prst="straightConnector1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239000" y="365897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h</a:t>
            </a:r>
            <a:endParaRPr lang="en-US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390381" y="1989417"/>
                <a:ext cx="37119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0" smtClean="0">
                          <a:latin typeface="Cambria Math"/>
                        </a:rPr>
                        <m:t>T</m:t>
                      </m:r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∙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𝑉𝑃𝐷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= 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𝐾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b="0" i="1" smtClean="0">
                                  <a:latin typeface="Cambria Math"/>
                                  <a:ea typeface="Cambria Math"/>
                                </a:rPr>
                                <m:t>Ψ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𝑆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b="0" i="1" smtClean="0">
                                  <a:latin typeface="Cambria Math"/>
                                  <a:ea typeface="Cambria Math"/>
                                </a:rPr>
                                <m:t>Ψ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𝑝𝑔h</m:t>
                          </m:r>
                        </m:e>
                      </m:d>
                    </m:oMath>
                  </m:oMathPara>
                </a14:m>
                <a:endParaRPr lang="en-US" dirty="0">
                  <a:latin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81" y="1989417"/>
                <a:ext cx="3711914" cy="369332"/>
              </a:xfrm>
              <a:prstGeom prst="rect">
                <a:avLst/>
              </a:prstGeom>
              <a:blipFill rotWithShape="1">
                <a:blip r:embed="rId5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504424" y="2542834"/>
                <a:ext cx="2660024" cy="629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𝑠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 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𝐾</m:t>
                          </m:r>
                          <m:d>
                            <m:d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>
                                      <a:latin typeface="Cambria Math"/>
                                      <a:ea typeface="Cambria Math"/>
                                    </a:rPr>
                                    <m:t>Ψ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>
                                      <a:latin typeface="Cambria Math"/>
                                      <a:ea typeface="Cambria Math"/>
                                    </a:rPr>
                                    <m:t>Ψ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𝐿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𝑝𝑔h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𝑉𝑃𝐷</m:t>
                          </m:r>
                        </m:den>
                      </m:f>
                    </m:oMath>
                  </m:oMathPara>
                </a14:m>
                <a:endParaRPr lang="en-US" dirty="0">
                  <a:latin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424" y="2542834"/>
                <a:ext cx="2660024" cy="629916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521983" y="3629281"/>
                <a:ext cx="314936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b="1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/>
                          </a:rPr>
                          <m:t>𝒈</m:t>
                        </m:r>
                      </m:e>
                      <m:sub>
                        <m:r>
                          <a:rPr lang="en-US" b="1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/>
                          </a:rPr>
                          <m:t>𝒔</m:t>
                        </m:r>
                      </m:sub>
                    </m:sSub>
                    <m:r>
                      <a:rPr lang="en-US" b="1" i="1" dirty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/>
                      </a:rPr>
                      <m:t> </m:t>
                    </m:r>
                  </m:oMath>
                </a14:m>
                <a:r>
                  <a:rPr lang="en-US" b="1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stomatal conductance</a:t>
                </a:r>
                <a:endParaRPr lang="en-US" b="1" i="1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983" y="3629281"/>
                <a:ext cx="3149365" cy="369332"/>
              </a:xfrm>
              <a:prstGeom prst="rect">
                <a:avLst/>
              </a:prstGeom>
              <a:blipFill rotWithShape="1">
                <a:blip r:embed="rId7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504425" y="3998613"/>
                <a:ext cx="314936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l-GR" b="1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/>
                            <a:ea typeface="Cambria Math"/>
                          </a:rPr>
                          <m:t>𝜳</m:t>
                        </m:r>
                      </m:e>
                      <m:sub>
                        <m:r>
                          <a:rPr lang="en-US" b="1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/>
                          </a:rPr>
                          <m:t>𝒔</m:t>
                        </m:r>
                      </m:sub>
                    </m:sSub>
                    <m:r>
                      <a:rPr lang="en-US" b="1" i="1" dirty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/>
                      </a:rPr>
                      <m:t> </m:t>
                    </m:r>
                  </m:oMath>
                </a14:m>
                <a:r>
                  <a:rPr lang="en-US" b="1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soil water potential</a:t>
                </a:r>
                <a:endParaRPr lang="en-US" b="1" i="1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425" y="3998613"/>
                <a:ext cx="3149365" cy="369332"/>
              </a:xfrm>
              <a:prstGeom prst="rect">
                <a:avLst/>
              </a:prstGeom>
              <a:blipFill rotWithShape="1">
                <a:blip r:embed="rId8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/>
              <p:cNvSpPr txBox="1"/>
              <p:nvPr/>
            </p:nvSpPr>
            <p:spPr>
              <a:xfrm>
                <a:off x="504426" y="4367945"/>
                <a:ext cx="314936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l-GR" b="1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/>
                            <a:ea typeface="Cambria Math"/>
                          </a:rPr>
                          <m:t>𝜳</m:t>
                        </m:r>
                      </m:e>
                      <m:sub>
                        <m:r>
                          <a:rPr lang="en-US" b="1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/>
                          </a:rPr>
                          <m:t>𝑳</m:t>
                        </m:r>
                      </m:sub>
                    </m:sSub>
                    <m:r>
                      <a:rPr lang="en-US" b="1" i="1" dirty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/>
                      </a:rPr>
                      <m:t> </m:t>
                    </m:r>
                  </m:oMath>
                </a14:m>
                <a:r>
                  <a:rPr lang="en-US" b="1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leaf water potential</a:t>
                </a:r>
                <a:endParaRPr lang="en-US" b="1" i="1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426" y="4367945"/>
                <a:ext cx="3149365" cy="369332"/>
              </a:xfrm>
              <a:prstGeom prst="rect">
                <a:avLst/>
              </a:prstGeom>
              <a:blipFill rotWithShape="1">
                <a:blip r:embed="rId9"/>
                <a:stretch>
                  <a:fillRect t="-8333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/>
              <p:cNvSpPr txBox="1"/>
              <p:nvPr/>
            </p:nvSpPr>
            <p:spPr>
              <a:xfrm>
                <a:off x="504424" y="4766036"/>
                <a:ext cx="40885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1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/>
                        <a:cs typeface="Times New Roman" panose="02020603050405020304" pitchFamily="18" charset="0"/>
                      </a:rPr>
                      <m:t>𝑲</m:t>
                    </m:r>
                  </m:oMath>
                </a14:m>
                <a:r>
                  <a:rPr lang="en-US" b="1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b="1" dirty="0" smtClean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hydraulic </a:t>
                </a:r>
                <a:r>
                  <a:rPr lang="en-US" b="1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conductivity</a:t>
                </a:r>
                <a:endParaRPr lang="en-US" b="1" i="1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424" y="4766036"/>
                <a:ext cx="4088592" cy="369332"/>
              </a:xfrm>
              <a:prstGeom prst="rect">
                <a:avLst/>
              </a:prstGeom>
              <a:blipFill rotWithShape="1">
                <a:blip r:embed="rId10"/>
                <a:stretch>
                  <a:fillRect t="-8333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504424" y="5153281"/>
                <a:ext cx="40885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1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/>
                        <a:cs typeface="Times New Roman" panose="02020603050405020304" pitchFamily="18" charset="0"/>
                      </a:rPr>
                      <m:t>𝑽𝑷𝑫</m:t>
                    </m:r>
                    <m:r>
                      <a:rPr lang="en-US" b="1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b="1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vapor pressure deficit</a:t>
                </a:r>
                <a:endParaRPr lang="en-US" b="1" i="1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424" y="5153281"/>
                <a:ext cx="4088592" cy="369332"/>
              </a:xfrm>
              <a:prstGeom prst="rect">
                <a:avLst/>
              </a:prstGeom>
              <a:blipFill rotWithShape="1">
                <a:blip r:embed="rId11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/>
          <p:cNvSpPr txBox="1"/>
          <p:nvPr/>
        </p:nvSpPr>
        <p:spPr>
          <a:xfrm>
            <a:off x="4102295" y="3172750"/>
            <a:ext cx="2392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Stomatal conductance depends on both soil water status and VPD!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90380" y="1447402"/>
            <a:ext cx="7077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 Ohm’s law analogy for plant water flow through a plant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/>
              <p:cNvSpPr txBox="1"/>
              <p:nvPr/>
            </p:nvSpPr>
            <p:spPr>
              <a:xfrm>
                <a:off x="521983" y="3289642"/>
                <a:ext cx="314936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/>
                      </a:rPr>
                      <m:t>𝑻</m:t>
                    </m:r>
                  </m:oMath>
                </a14:m>
                <a:r>
                  <a:rPr lang="en-US" b="1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</a:t>
                </a:r>
                <a:r>
                  <a:rPr lang="en-US" b="1" dirty="0" smtClean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transpiration</a:t>
                </a:r>
                <a:endParaRPr lang="en-US" b="1" i="1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983" y="3289642"/>
                <a:ext cx="3149365" cy="369332"/>
              </a:xfrm>
              <a:prstGeom prst="rect">
                <a:avLst/>
              </a:prstGeom>
              <a:blipFill rotWithShape="1">
                <a:blip r:embed="rId12"/>
                <a:stretch>
                  <a:fillRect t="-8333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304800" y="76200"/>
            <a:ext cx="847304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 smtClean="0"/>
              <a:t>A Plant Hydraulics View of stomatal function</a:t>
            </a:r>
            <a:endParaRPr lang="en-US" sz="3400" b="1" dirty="0"/>
          </a:p>
        </p:txBody>
      </p:sp>
    </p:spTree>
    <p:extLst>
      <p:ext uri="{BB962C8B-B14F-4D97-AF65-F5344CB8AC3E}">
        <p14:creationId xmlns:p14="http://schemas.microsoft.com/office/powerpoint/2010/main" val="1762839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3720492" y="487581"/>
                <a:ext cx="527110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Cambria" panose="02040503050406030204" pitchFamily="18" charset="0"/>
                  </a:rPr>
                  <a:t>As soil dries, or </a:t>
                </a:r>
                <a:r>
                  <a:rPr lang="en-US" i="1" dirty="0" smtClean="0">
                    <a:latin typeface="Cambria" panose="02040503050406030204" pitchFamily="18" charset="0"/>
                  </a:rPr>
                  <a:t>D</a:t>
                </a:r>
                <a:r>
                  <a:rPr lang="en-US" dirty="0" smtClean="0">
                    <a:latin typeface="Cambria" panose="02040503050406030204" pitchFamily="18" charset="0"/>
                  </a:rPr>
                  <a:t> increases,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/>
                            <a:ea typeface="Cambria Math"/>
                          </a:rPr>
                          <m:t>Ψ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  <a:ea typeface="Cambria Math"/>
                          </a:rPr>
                          <m:t>𝐿</m:t>
                        </m:r>
                        <m:r>
                          <a:rPr lang="en-US" b="0" i="1" smtClean="0">
                            <a:latin typeface="Cambria Math"/>
                            <a:ea typeface="Cambria Math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 smtClean="0">
                    <a:latin typeface="Cambria" panose="02040503050406030204" pitchFamily="18" charset="0"/>
                  </a:rPr>
                  <a:t>must decrease (become more negative) to sustain </a:t>
                </a:r>
                <a:r>
                  <a:rPr lang="en-US" i="1" dirty="0" err="1" smtClean="0">
                    <a:latin typeface="Cambria" panose="02040503050406030204" pitchFamily="18" charset="0"/>
                  </a:rPr>
                  <a:t>g</a:t>
                </a:r>
                <a:r>
                  <a:rPr lang="en-US" baseline="-25000" dirty="0" err="1" smtClean="0">
                    <a:latin typeface="Cambria" panose="02040503050406030204" pitchFamily="18" charset="0"/>
                  </a:rPr>
                  <a:t>s</a:t>
                </a:r>
                <a:r>
                  <a:rPr lang="en-US" dirty="0" smtClean="0">
                    <a:latin typeface="Cambria" panose="02040503050406030204" pitchFamily="18" charset="0"/>
                  </a:rPr>
                  <a:t>. </a:t>
                </a:r>
              </a:p>
              <a:p>
                <a:endParaRPr lang="en-US" dirty="0"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0492" y="487581"/>
                <a:ext cx="5271108" cy="923330"/>
              </a:xfrm>
              <a:prstGeom prst="rect">
                <a:avLst/>
              </a:prstGeom>
              <a:blipFill rotWithShape="1">
                <a:blip r:embed="rId3"/>
                <a:stretch>
                  <a:fillRect l="-925" t="-39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/>
          <p:cNvSpPr txBox="1"/>
          <p:nvPr/>
        </p:nvSpPr>
        <p:spPr>
          <a:xfrm>
            <a:off x="3739919" y="2009391"/>
            <a:ext cx="4267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This is a dangerous operation for the tree!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11" y="883797"/>
            <a:ext cx="1981200" cy="234720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extBox 29"/>
          <p:cNvSpPr txBox="1"/>
          <p:nvPr/>
        </p:nvSpPr>
        <p:spPr>
          <a:xfrm>
            <a:off x="308108" y="3224674"/>
            <a:ext cx="23717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http://nhm.ac.uk/resources-rx/images</a:t>
            </a:r>
            <a:endParaRPr lang="en-US" sz="1000" dirty="0"/>
          </a:p>
        </p:txBody>
      </p:sp>
      <p:pic>
        <p:nvPicPr>
          <p:cNvPr id="31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833" y="1036544"/>
            <a:ext cx="657225" cy="143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296" y="2509015"/>
            <a:ext cx="2950776" cy="403318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191" y="2491418"/>
            <a:ext cx="2950776" cy="40683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610579" y="3574722"/>
            <a:ext cx="3932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Isohydric </a:t>
            </a:r>
            <a:r>
              <a:rPr lang="en-US" dirty="0" smtClean="0"/>
              <a:t>trees maintain relatively constant leaf water potential…conductance declines rapidly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713369" y="4601072"/>
            <a:ext cx="3932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Anisohydric </a:t>
            </a:r>
            <a:r>
              <a:rPr lang="en-US" dirty="0" smtClean="0"/>
              <a:t>trees</a:t>
            </a:r>
            <a:r>
              <a:rPr lang="en-US" b="1" dirty="0" smtClean="0"/>
              <a:t> </a:t>
            </a:r>
            <a:r>
              <a:rPr lang="en-US" dirty="0" smtClean="0"/>
              <a:t>allow leaf water potential to fall…incurring risk of cavitation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4543506" y="1281100"/>
                <a:ext cx="2660024" cy="629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𝑠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 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𝐾</m:t>
                          </m:r>
                          <m:d>
                            <m:d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>
                                      <a:latin typeface="Cambria Math"/>
                                      <a:ea typeface="Cambria Math"/>
                                    </a:rPr>
                                    <m:t>Ψ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>
                                      <a:latin typeface="Cambria Math"/>
                                      <a:ea typeface="Cambria Math"/>
                                    </a:rPr>
                                    <m:t>Ψ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𝐿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𝑝𝑔h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𝑉𝑃𝐷</m:t>
                          </m:r>
                        </m:den>
                      </m:f>
                    </m:oMath>
                  </m:oMathPara>
                </a14:m>
                <a:endParaRPr lang="en-US" dirty="0"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3506" y="1281100"/>
                <a:ext cx="2660024" cy="62991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2792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5" grpId="0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>
            <p:extLst/>
          </p:nvPr>
        </p:nvGraphicFramePr>
        <p:xfrm>
          <a:off x="3731440" y="1593377"/>
          <a:ext cx="539221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20" y="1734463"/>
            <a:ext cx="3001919" cy="24417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477672" y="941696"/>
            <a:ext cx="807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Generally believed that degree of </a:t>
            </a:r>
            <a:r>
              <a:rPr lang="en-US" dirty="0" err="1" smtClean="0"/>
              <a:t>isohydricity</a:t>
            </a:r>
            <a:r>
              <a:rPr lang="en-US" dirty="0" smtClean="0"/>
              <a:t> is linked to xylem vulnerability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62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810001" y="3921823"/>
            <a:ext cx="4932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McDowell et al. (2008), </a:t>
            </a:r>
            <a:r>
              <a:rPr lang="en-US" i="1" dirty="0" err="1"/>
              <a:t>Plaut</a:t>
            </a:r>
            <a:r>
              <a:rPr lang="en-US" i="1" dirty="0"/>
              <a:t> et al. (2012)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8600" y="998041"/>
            <a:ext cx="8895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Generally, it is believed that plants </a:t>
            </a:r>
            <a:r>
              <a:rPr lang="en-US" b="1" dirty="0">
                <a:latin typeface="Cambria" panose="02040503050406030204" pitchFamily="18" charset="0"/>
              </a:rPr>
              <a:t>with more vulnerable xylem are more isohydric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71601" y="1743450"/>
            <a:ext cx="6788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Consider a prototypical isohydric species (Pinyon pine) and anisohydric species (Juniper) growing in the American Southwest: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69613" y="2667000"/>
            <a:ext cx="737305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Isohydric </a:t>
            </a:r>
            <a:r>
              <a:rPr lang="en-US" sz="2500" dirty="0">
                <a:latin typeface="Cambria" panose="02040503050406030204" pitchFamily="18" charset="0"/>
              </a:rPr>
              <a:t>Pinyon pine is associated with </a:t>
            </a:r>
            <a:r>
              <a:rPr lang="en-US" sz="2500" b="1" dirty="0">
                <a:latin typeface="Cambria" panose="02040503050406030204" pitchFamily="18" charset="0"/>
              </a:rPr>
              <a:t>more vulnerable xylem </a:t>
            </a:r>
            <a:r>
              <a:rPr lang="en-US" sz="2500" dirty="0">
                <a:latin typeface="Cambria" panose="02040503050406030204" pitchFamily="18" charset="0"/>
              </a:rPr>
              <a:t>and </a:t>
            </a:r>
            <a:r>
              <a:rPr lang="en-US" sz="2500" b="1" dirty="0">
                <a:latin typeface="Cambria" panose="02040503050406030204" pitchFamily="18" charset="0"/>
              </a:rPr>
              <a:t>smaller safety margins </a:t>
            </a:r>
            <a:r>
              <a:rPr lang="en-US" sz="2500" dirty="0">
                <a:latin typeface="Cambria" panose="02040503050406030204" pitchFamily="18" charset="0"/>
              </a:rPr>
              <a:t>when compared to </a:t>
            </a:r>
            <a:r>
              <a:rPr lang="en-US" sz="2500" b="1" dirty="0">
                <a:solidFill>
                  <a:srgbClr val="C00000"/>
                </a:solidFill>
                <a:latin typeface="Cambria" panose="02040503050406030204" pitchFamily="18" charset="0"/>
              </a:rPr>
              <a:t>anisohydric </a:t>
            </a:r>
            <a:r>
              <a:rPr lang="en-US" sz="2500" dirty="0">
                <a:latin typeface="Cambria" panose="02040503050406030204" pitchFamily="18" charset="0"/>
              </a:rPr>
              <a:t>Juniper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5029200"/>
            <a:ext cx="739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But there is emerging evidence that this is not the case in </a:t>
            </a:r>
            <a:r>
              <a:rPr lang="en-US" dirty="0" smtClean="0"/>
              <a:t>some wetter </a:t>
            </a:r>
            <a:r>
              <a:rPr lang="en-US" dirty="0" smtClean="0"/>
              <a:t>climates.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583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724400" y="381000"/>
                <a:ext cx="2660024" cy="629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𝑠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 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𝐾</m:t>
                          </m:r>
                          <m:d>
                            <m:d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>
                                      <a:latin typeface="Cambria Math"/>
                                      <a:ea typeface="Cambria Math"/>
                                    </a:rPr>
                                    <m:t>Ψ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>
                                      <a:latin typeface="Cambria Math"/>
                                      <a:ea typeface="Cambria Math"/>
                                    </a:rPr>
                                    <m:t>Ψ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𝐿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𝑝𝑔h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𝑉𝑃𝐷</m:t>
                          </m:r>
                        </m:den>
                      </m:f>
                    </m:oMath>
                  </m:oMathPara>
                </a14:m>
                <a:endParaRPr lang="en-US" dirty="0"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4400" y="381000"/>
                <a:ext cx="2660024" cy="62991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09600" y="838200"/>
                <a:ext cx="8526449" cy="412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Using a hydraulic model requires: </a:t>
                </a:r>
              </a:p>
              <a:p>
                <a:endParaRPr lang="en-US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Soil water potential (can be modeled, with great uncertainty, from soil moisture)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VPD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Canopy height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Hydraulic conductivity: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  <a:ea typeface="Cambria Math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/>
                              </a:rPr>
                              <m:t>𝑠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/>
                              </a:rPr>
                              <m:t>𝐿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/>
                          </a:rPr>
                          <m:t>h</m:t>
                        </m:r>
                      </m:den>
                    </m:f>
                  </m:oMath>
                </a14:m>
                <a:endParaRPr lang="en-US" b="0" dirty="0" smtClean="0">
                  <a:ea typeface="Cambria Math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 err="1" smtClean="0"/>
                  <a:t>k</a:t>
                </a:r>
                <a:r>
                  <a:rPr lang="en-US" baseline="-25000" dirty="0" err="1" smtClean="0"/>
                  <a:t>s</a:t>
                </a:r>
                <a:r>
                  <a:rPr lang="en-US" dirty="0" smtClean="0"/>
                  <a:t> = </a:t>
                </a:r>
                <a:r>
                  <a:rPr lang="en-US" dirty="0" err="1" smtClean="0"/>
                  <a:t>instrinsic</a:t>
                </a:r>
                <a:r>
                  <a:rPr lang="en-US" dirty="0" smtClean="0"/>
                  <a:t> conductivity…decreases if cavitation occurs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 err="1" smtClean="0"/>
                  <a:t>A</a:t>
                </a:r>
                <a:r>
                  <a:rPr lang="en-US" baseline="-25000" dirty="0" err="1" smtClean="0"/>
                  <a:t>s</a:t>
                </a:r>
                <a:r>
                  <a:rPr lang="en-US" dirty="0" err="1" smtClean="0"/>
                  <a:t>:</a:t>
                </a:r>
                <a:r>
                  <a:rPr lang="en-US" i="1" dirty="0" err="1" smtClean="0"/>
                  <a:t>A</a:t>
                </a:r>
                <a:r>
                  <a:rPr lang="en-US" baseline="-25000" dirty="0" err="1" smtClean="0"/>
                  <a:t>L</a:t>
                </a:r>
                <a:r>
                  <a:rPr lang="en-US" dirty="0" smtClean="0"/>
                  <a:t> = ratio of sapwood to leaf area</a:t>
                </a:r>
              </a:p>
              <a:p>
                <a:r>
                  <a:rPr lang="en-US" dirty="0"/>
                  <a:t>	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Leaf water potential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l-GR" i="1">
                            <a:latin typeface="Cambria Math"/>
                            <a:ea typeface="Cambria Math"/>
                          </a:rPr>
                          <m:t>Ψ</m:t>
                        </m:r>
                      </m:e>
                      <m:sub>
                        <m:r>
                          <a:rPr lang="en-US" i="1">
                            <a:latin typeface="Cambria Math"/>
                            <a:ea typeface="Cambria Math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dirty="0" smtClean="0"/>
                  <a:t> (could be presumed as a function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>
                            <a:latin typeface="Cambria Math"/>
                            <a:ea typeface="Cambria Math"/>
                          </a:rPr>
                          <m:t>Ψ</m:t>
                        </m:r>
                      </m:e>
                      <m:sub>
                        <m:r>
                          <a:rPr lang="en-US" i="1">
                            <a:latin typeface="Cambria Math"/>
                            <a:ea typeface="Cambria Math"/>
                          </a:rPr>
                          <m:t>𝑆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reflecting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the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degree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of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isohydricity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,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see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also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Sperry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 &amp;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Love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 2015)</m:t>
                    </m:r>
                  </m:oMath>
                </a14:m>
                <a:endParaRPr lang="en-US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Vulnerability curves (to determine loss of </a:t>
                </a:r>
                <a:r>
                  <a:rPr lang="en-US" i="1" dirty="0" err="1" smtClean="0"/>
                  <a:t>k</a:t>
                </a:r>
                <a:r>
                  <a:rPr lang="en-US" baseline="-25000" dirty="0" err="1" smtClean="0"/>
                  <a:t>s</a:t>
                </a:r>
                <a:r>
                  <a:rPr lang="en-US" dirty="0" smtClean="0"/>
                  <a:t>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838200"/>
                <a:ext cx="8526449" cy="4125104"/>
              </a:xfrm>
              <a:prstGeom prst="rect">
                <a:avLst/>
              </a:prstGeom>
              <a:blipFill>
                <a:blip r:embed="rId3"/>
                <a:stretch>
                  <a:fillRect l="-572" t="-8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982649" y="5059123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What’s missing? 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54864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photosynthesis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25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59303" y="875032"/>
            <a:ext cx="9166748" cy="2095185"/>
            <a:chOff x="295700" y="1016458"/>
            <a:chExt cx="9166748" cy="2095185"/>
          </a:xfrm>
        </p:grpSpPr>
        <p:sp>
          <p:nvSpPr>
            <p:cNvPr id="4" name="TextBox 3"/>
            <p:cNvSpPr txBox="1"/>
            <p:nvPr/>
          </p:nvSpPr>
          <p:spPr>
            <a:xfrm>
              <a:off x="295700" y="1016458"/>
              <a:ext cx="83638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Stomatal optimization models 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assume that plants have evolved to maximize carbon uptake while minimizing water loss. 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439003" y="1922625"/>
                  <a:ext cx="80772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/>
                          </a:rPr>
                          <m:t>𝐹</m:t>
                        </m:r>
                        <m:r>
                          <a:rPr lang="en-US" sz="2400" i="1">
                            <a:latin typeface="Cambria Math"/>
                          </a:rPr>
                          <m:t>=</m:t>
                        </m:r>
                        <m:r>
                          <a:rPr lang="en-US" sz="2400" i="1">
                            <a:latin typeface="Cambria Math"/>
                          </a:rPr>
                          <m:t>𝐴</m:t>
                        </m:r>
                        <m:r>
                          <a:rPr lang="en-US" sz="2400" i="1">
                            <a:latin typeface="Cambria Math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/>
                          </a:rPr>
                          <m:t>mWUE</m:t>
                        </m:r>
                        <m:sSub>
                          <m:sSubPr>
                            <m:ctrlPr>
                              <a:rPr lang="en-US" sz="24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/>
                              </a:rPr>
                              <m:t>×</m:t>
                            </m:r>
                            <m:r>
                              <a:rPr lang="en-US" sz="2400" i="1">
                                <a:latin typeface="Cambria Math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400" i="1">
                                <a:latin typeface="Cambria Math"/>
                              </a:rPr>
                              <m:t>𝑟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9003" y="1922625"/>
                  <a:ext cx="8077200" cy="461665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 l="-1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439003" y="2649978"/>
                  <a:ext cx="877339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Optimal </a:t>
                  </a:r>
                  <a:r>
                    <a:rPr lang="en-US" sz="2400" i="1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</a:t>
                  </a:r>
                  <a:r>
                    <a:rPr lang="en-US" sz="24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sz="2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is the </a:t>
                  </a:r>
                  <a:r>
                    <a:rPr lang="en-US" sz="2400" i="1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</a:t>
                  </a:r>
                  <a:r>
                    <a:rPr lang="en-US" sz="24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sz="2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when </a:t>
                  </a:r>
                  <a:r>
                    <a:rPr lang="en-US" sz="24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dF</a:t>
                  </a:r>
                  <a:r>
                    <a:rPr lang="en-US" sz="2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/</a:t>
                  </a:r>
                  <a:r>
                    <a:rPr lang="en-US" sz="24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  <a:r>
                    <a:rPr lang="en-US" sz="2400" i="1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</a:t>
                  </a:r>
                  <a:r>
                    <a:rPr lang="en-US" sz="24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sz="2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= 0. </a:t>
                  </a:r>
                  <a14:m>
                    <m:oMath xmlns:m="http://schemas.openxmlformats.org/officeDocument/2006/math">
                      <m:r>
                        <a:rPr lang="en-US" sz="2400">
                          <a:latin typeface="Cambria Math"/>
                          <a:ea typeface="Cambria Math"/>
                        </a:rPr>
                        <m:t> </m:t>
                      </m:r>
                    </m:oMath>
                  </a14:m>
                  <a:endPara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9003" y="2649978"/>
                  <a:ext cx="8773391" cy="461665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 l="-1042" t="-10667" b="-30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TextBox 6"/>
            <p:cNvSpPr txBox="1"/>
            <p:nvPr/>
          </p:nvSpPr>
          <p:spPr>
            <a:xfrm>
              <a:off x="3800333" y="1830291"/>
              <a:ext cx="3733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Farquhar model for </a:t>
              </a:r>
              <a:r>
                <a:rPr lang="en-US" i="1" dirty="0"/>
                <a:t>A</a:t>
              </a:r>
            </a:p>
            <a:p>
              <a:r>
                <a:rPr lang="en-US" dirty="0"/>
                <a:t>Diffusion analogies for </a:t>
              </a:r>
              <a:r>
                <a:rPr lang="en-US" i="1" dirty="0"/>
                <a:t>A</a:t>
              </a:r>
              <a:r>
                <a:rPr lang="en-US" dirty="0"/>
                <a:t> and </a:t>
              </a:r>
              <a:r>
                <a:rPr lang="en-US" i="1" dirty="0" err="1"/>
                <a:t>T</a:t>
              </a:r>
              <a:r>
                <a:rPr lang="en-US" i="1" baseline="-25000" dirty="0" err="1"/>
                <a:t>r</a:t>
              </a:r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7024048" y="1922625"/>
                  <a:ext cx="24384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/>
                          </a:rPr>
                          <m:t>𝐹</m:t>
                        </m:r>
                        <m:r>
                          <a:rPr lang="en-US" sz="2400" i="1">
                            <a:latin typeface="Cambria Math"/>
                          </a:rPr>
                          <m:t>=</m:t>
                        </m:r>
                        <m:r>
                          <a:rPr lang="en-US" sz="2400" i="1">
                            <a:latin typeface="Cambria Math"/>
                          </a:rPr>
                          <m:t>𝑓</m:t>
                        </m:r>
                        <m:r>
                          <a:rPr lang="en-US" sz="2400" i="1">
                            <a:latin typeface="Cambria Math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/>
                              </a:rPr>
                              <m:t>𝑠</m:t>
                            </m:r>
                          </m:sub>
                        </m:sSub>
                        <m:r>
                          <a:rPr lang="en-US" sz="2400" i="1">
                            <a:latin typeface="Cambria Math"/>
                          </a:rPr>
                          <m:t>)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4048" y="1922625"/>
                  <a:ext cx="2438400" cy="461665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 b="-1710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" name="TextBox 8"/>
          <p:cNvSpPr txBox="1"/>
          <p:nvPr/>
        </p:nvSpPr>
        <p:spPr>
          <a:xfrm>
            <a:off x="259303" y="3105834"/>
            <a:ext cx="8616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approach is not new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(Cowan &amp; Farquhar 1977, Cowan 1986,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Berninger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Hari 1993,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Katul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2009, Medlyn et al.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2011, 2012,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Bonan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2014, Sperry et al.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2016, Novick et al. 2016)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" y="4164002"/>
            <a:ext cx="3324225" cy="8001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0793" y="4073212"/>
            <a:ext cx="3733800" cy="108384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4106" y="5336267"/>
            <a:ext cx="3429000" cy="139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400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98" y="1143000"/>
            <a:ext cx="4328709" cy="10418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22707" y="925269"/>
            <a:ext cx="36701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i="1" dirty="0" smtClean="0"/>
              <a:t>g</a:t>
            </a:r>
            <a:r>
              <a:rPr lang="en-US" baseline="-25000" dirty="0" smtClean="0"/>
              <a:t>1</a:t>
            </a:r>
            <a:r>
              <a:rPr lang="en-US" dirty="0" smtClean="0"/>
              <a:t> parameter is sometimes called the ‘marginal water use efficiency.’  It is believe to be constant over the course of a day, but to increase as drought develops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708657" y="2819544"/>
            <a:ext cx="3298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Getting the temporal variability of </a:t>
            </a:r>
            <a:r>
              <a:rPr lang="en-US" i="1" dirty="0" smtClean="0"/>
              <a:t>g</a:t>
            </a:r>
            <a:r>
              <a:rPr lang="en-US" baseline="-25000" dirty="0" smtClean="0"/>
              <a:t>1</a:t>
            </a:r>
            <a:r>
              <a:rPr lang="en-US" dirty="0" smtClean="0"/>
              <a:t> right is a key challenge in implementing these models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07907" y="4191000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What’s missing? 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07907" y="4739281"/>
            <a:ext cx="46965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Plant hydraulics</a:t>
            </a:r>
          </a:p>
          <a:p>
            <a:r>
              <a:rPr lang="en-US" dirty="0" smtClean="0"/>
              <a:t>Soil moisture dependence is not explicit</a:t>
            </a:r>
          </a:p>
          <a:p>
            <a:r>
              <a:rPr lang="en-US" dirty="0" smtClean="0"/>
              <a:t>Major advancement is that the vapor pressure dependence is theoretical, not empirical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555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286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Two paths towards next generation models for stomatal conductance: </a:t>
            </a:r>
            <a:endParaRPr lang="en-US" dirty="0"/>
          </a:p>
        </p:txBody>
      </p:sp>
      <p:sp>
        <p:nvSpPr>
          <p:cNvPr id="3" name="Up Arrow 2"/>
          <p:cNvSpPr/>
          <p:nvPr/>
        </p:nvSpPr>
        <p:spPr>
          <a:xfrm>
            <a:off x="1676400" y="1295400"/>
            <a:ext cx="1219200" cy="30480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Up Arrow 3"/>
          <p:cNvSpPr/>
          <p:nvPr/>
        </p:nvSpPr>
        <p:spPr>
          <a:xfrm>
            <a:off x="5899868" y="1306002"/>
            <a:ext cx="1219200" cy="30480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24000" y="4343400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Plant Hydraulics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410200" y="4354002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Stomatal Optimization Theory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2895600" y="1295400"/>
            <a:ext cx="8382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/>
          <p:cNvSpPr/>
          <p:nvPr/>
        </p:nvSpPr>
        <p:spPr>
          <a:xfrm>
            <a:off x="5082540" y="1306002"/>
            <a:ext cx="817328" cy="5334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978634" y="1181100"/>
            <a:ext cx="838200" cy="838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33700" y="2209800"/>
            <a:ext cx="2857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can we bridge the two views?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34340" y="4754939"/>
            <a:ext cx="39852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Incorporate structural controls on </a:t>
            </a:r>
            <a:r>
              <a:rPr lang="en-US" sz="1400" i="1" dirty="0" err="1" smtClean="0"/>
              <a:t>g</a:t>
            </a:r>
            <a:r>
              <a:rPr lang="en-US" sz="1400" baseline="-25000" dirty="0" err="1" smtClean="0"/>
              <a:t>s</a:t>
            </a:r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Theoretical approach for modeling soil moisture dependencies</a:t>
            </a:r>
          </a:p>
          <a:p>
            <a:endParaRPr lang="en-US" sz="1400" dirty="0"/>
          </a:p>
          <a:p>
            <a:r>
              <a:rPr lang="en-US" sz="1400" dirty="0" smtClean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No photosynthesis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Getting leaf water potential right is hard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4953000" y="4754939"/>
            <a:ext cx="39852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Theoretical formulation for VPD dependency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Elegant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/>
          </a:p>
          <a:p>
            <a:endParaRPr lang="en-US" sz="1400" dirty="0"/>
          </a:p>
          <a:p>
            <a:r>
              <a:rPr lang="en-US" sz="1400" dirty="0" smtClean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No hydraulics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Getting </a:t>
            </a:r>
            <a:r>
              <a:rPr lang="en-US" sz="1400" i="1" dirty="0" smtClean="0"/>
              <a:t>g</a:t>
            </a:r>
            <a:r>
              <a:rPr lang="en-US" sz="1400" baseline="-25000" dirty="0" smtClean="0"/>
              <a:t>1</a:t>
            </a:r>
            <a:r>
              <a:rPr lang="en-US" sz="1400" dirty="0" smtClean="0"/>
              <a:t> right is hard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42698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" y="405138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can we bridge the two views?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52286"/>
            <a:ext cx="3124200" cy="14959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" y="4687330"/>
            <a:ext cx="4572000" cy="14072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1641707"/>
            <a:ext cx="4110037" cy="15064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47800" y="3352800"/>
            <a:ext cx="701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Conductance is estimated from optimality but with the constraint that leaf water potential can not dip below some minimum value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81600" y="4876800"/>
            <a:ext cx="342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marginal water use efficiency parameter (e.g. </a:t>
            </a:r>
            <a:r>
              <a:rPr lang="en-US" i="1" dirty="0" smtClean="0"/>
              <a:t>g</a:t>
            </a:r>
            <a:r>
              <a:rPr lang="en-US" baseline="-25000" dirty="0" smtClean="0"/>
              <a:t>1</a:t>
            </a:r>
            <a:r>
              <a:rPr lang="en-US" dirty="0" smtClean="0"/>
              <a:t>) is linked to xylem vulnerability.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04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2788" y="1738447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Farquhar Model (as expressed by Long &amp; </a:t>
            </a:r>
            <a:r>
              <a:rPr lang="en-US" dirty="0" err="1" smtClean="0"/>
              <a:t>Bernacchi</a:t>
            </a:r>
            <a:r>
              <a:rPr lang="en-US" dirty="0" smtClean="0"/>
              <a:t> 2003):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1034282"/>
            <a:ext cx="8131865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It’s necessary to provide closure for the Farquhar model </a:t>
            </a:r>
            <a:endParaRPr lang="en-US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511865" y="173566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Understanding and modeling the functioning of stomates has been an active research topic for decades.  Why?  </a:t>
            </a:r>
            <a:endParaRPr lang="en-US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30299" y="5278718"/>
            <a:ext cx="4648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One equation, two unknowns (</a:t>
            </a:r>
            <a:r>
              <a:rPr lang="en-US" i="1" dirty="0" smtClean="0">
                <a:solidFill>
                  <a:schemeClr val="accent5">
                    <a:lumMod val="75000"/>
                  </a:schemeClr>
                </a:solidFill>
              </a:rPr>
              <a:t>A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i="1" dirty="0" smtClean="0">
                <a:solidFill>
                  <a:schemeClr val="accent5">
                    <a:lumMod val="75000"/>
                  </a:schemeClr>
                </a:solidFill>
              </a:rPr>
              <a:t>C</a:t>
            </a:r>
            <a:r>
              <a:rPr lang="en-US" baseline="-25000" dirty="0" smtClean="0">
                <a:solidFill>
                  <a:schemeClr val="accent5">
                    <a:lumMod val="75000"/>
                  </a:schemeClr>
                </a:solidFill>
              </a:rPr>
              <a:t>i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4616691" y="1764293"/>
                <a:ext cx="338688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0" i="0" dirty="0" smtClean="0">
                    <a:latin typeface="Cambria Math"/>
                  </a:rPr>
                  <a:t>From </a:t>
                </a:r>
                <a:r>
                  <a:rPr lang="en-US" b="0" i="0" dirty="0" err="1" smtClean="0">
                    <a:latin typeface="Cambria Math"/>
                  </a:rPr>
                  <a:t>Fickian</a:t>
                </a:r>
                <a:r>
                  <a:rPr lang="en-US" b="0" i="0" dirty="0" smtClean="0">
                    <a:latin typeface="Cambria Math"/>
                  </a:rPr>
                  <a:t> Diffusion, we have:</a:t>
                </a:r>
              </a:p>
              <a:p>
                <a:endParaRPr lang="en-US" b="0" i="0" dirty="0" smtClean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/>
                        </a:rPr>
                        <m:t>𝐴</m:t>
                      </m:r>
                      <m:r>
                        <a:rPr lang="en-US" b="0" i="1" smtClean="0">
                          <a:latin typeface="Cambria Math"/>
                        </a:rPr>
                        <m:t>=0.6</m:t>
                      </m:r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6691" y="1764293"/>
                <a:ext cx="3386889" cy="923330"/>
              </a:xfrm>
              <a:prstGeom prst="rect">
                <a:avLst/>
              </a:prstGeom>
              <a:blipFill>
                <a:blip r:embed="rId2"/>
                <a:stretch>
                  <a:fillRect l="-1439" t="-3947" r="-899" b="-19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Rectangle 26"/>
          <p:cNvSpPr/>
          <p:nvPr/>
        </p:nvSpPr>
        <p:spPr>
          <a:xfrm>
            <a:off x="5150091" y="2310454"/>
            <a:ext cx="381000" cy="381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902691" y="2316003"/>
            <a:ext cx="381000" cy="3810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042956" y="2316003"/>
            <a:ext cx="381000" cy="381000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4385673" y="2883824"/>
            <a:ext cx="40765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Two equations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three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unknowns (</a:t>
            </a:r>
            <a:r>
              <a:rPr lang="en-US" i="1" dirty="0">
                <a:solidFill>
                  <a:schemeClr val="accent5">
                    <a:lumMod val="75000"/>
                  </a:schemeClr>
                </a:solidFill>
              </a:rPr>
              <a:t>A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i="1" dirty="0" smtClean="0">
                <a:solidFill>
                  <a:schemeClr val="accent5">
                    <a:lumMod val="75000"/>
                  </a:schemeClr>
                </a:solidFill>
              </a:rPr>
              <a:t>C</a:t>
            </a:r>
            <a:r>
              <a:rPr lang="en-US" baseline="-25000" dirty="0" smtClean="0">
                <a:solidFill>
                  <a:schemeClr val="accent5">
                    <a:lumMod val="75000"/>
                  </a:schemeClr>
                </a:solidFill>
              </a:rPr>
              <a:t>i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i="1" dirty="0" err="1" smtClean="0">
                <a:solidFill>
                  <a:schemeClr val="accent5">
                    <a:lumMod val="75000"/>
                  </a:schemeClr>
                </a:solidFill>
              </a:rPr>
              <a:t>g</a:t>
            </a:r>
            <a:r>
              <a:rPr lang="en-US" baseline="-25000" dirty="0" err="1" smtClean="0">
                <a:solidFill>
                  <a:schemeClr val="accent5">
                    <a:lumMod val="75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73216" y="3478579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</a:t>
            </a:r>
            <a:r>
              <a:rPr lang="en-US" i="1" dirty="0" err="1" smtClean="0"/>
              <a:t>g</a:t>
            </a:r>
            <a:r>
              <a:rPr lang="en-US" baseline="-25000" dirty="0" err="1" smtClean="0"/>
              <a:t>s</a:t>
            </a:r>
            <a:r>
              <a:rPr lang="en-US" dirty="0" smtClean="0"/>
              <a:t> is modeled or measured, we have closure.  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273835" y="4347749"/>
            <a:ext cx="4488833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Pop quiz</a:t>
            </a:r>
            <a:r>
              <a:rPr lang="en-US" dirty="0" smtClean="0"/>
              <a:t>: How do we measure </a:t>
            </a:r>
            <a:r>
              <a:rPr lang="en-US" i="1" dirty="0" err="1" smtClean="0"/>
              <a:t>g</a:t>
            </a:r>
            <a:r>
              <a:rPr lang="en-US" baseline="-25000" dirty="0" err="1" smtClean="0"/>
              <a:t>s</a:t>
            </a:r>
            <a:r>
              <a:rPr lang="en-US" dirty="0"/>
              <a:t> </a:t>
            </a:r>
            <a:r>
              <a:rPr lang="en-US" dirty="0" smtClean="0"/>
              <a:t>using a </a:t>
            </a:r>
            <a:r>
              <a:rPr lang="en-US" i="1" dirty="0" smtClean="0"/>
              <a:t>LI-6400? 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4252632" y="5146052"/>
            <a:ext cx="4488833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Answer: From Transpiration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/>
              <p:cNvSpPr txBox="1"/>
              <p:nvPr/>
            </p:nvSpPr>
            <p:spPr>
              <a:xfrm>
                <a:off x="4166987" y="5407387"/>
                <a:ext cx="4511941" cy="3539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7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700" b="0" i="0" smtClean="0">
                              <a:latin typeface="Cambria Math"/>
                            </a:rPr>
                            <m:t>Transpiration</m:t>
                          </m:r>
                          <m:r>
                            <a:rPr lang="en-US" sz="1700" b="0" i="1" smtClean="0">
                              <a:latin typeface="Cambria Math"/>
                            </a:rPr>
                            <m:t>= </m:t>
                          </m:r>
                          <m:r>
                            <a:rPr lang="en-US" sz="1700" b="0" i="1" smtClean="0">
                              <a:latin typeface="Cambria Math"/>
                            </a:rPr>
                            <m:t>𝑇</m:t>
                          </m:r>
                        </m:e>
                        <m:sub>
                          <m:r>
                            <a:rPr lang="en-US" sz="1700" b="0" i="1" smtClean="0">
                              <a:latin typeface="Cambria Math"/>
                            </a:rPr>
                            <m:t>𝑟</m:t>
                          </m:r>
                        </m:sub>
                      </m:sSub>
                      <m:r>
                        <a:rPr lang="en-US" sz="17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17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1700" b="0" i="1" smtClean="0">
                              <a:latin typeface="Cambria Math"/>
                            </a:rPr>
                            <m:t>𝑔</m:t>
                          </m:r>
                        </m:e>
                        <m:sub>
                          <m:r>
                            <a:rPr lang="en-US" sz="1700" b="0" i="1" smtClean="0">
                              <a:latin typeface="Cambria Math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en-US" sz="1700" b="0" i="1" smtClean="0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7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1700" b="0" i="1" smtClean="0">
                                  <a:latin typeface="Cambria Math"/>
                                </a:rPr>
                                <m:t>𝑒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700" b="0" i="0" smtClean="0">
                                  <a:latin typeface="Cambria Math"/>
                                </a:rPr>
                                <m:t>a</m:t>
                              </m:r>
                            </m:sub>
                          </m:sSub>
                          <m:r>
                            <a:rPr lang="en-US" sz="1700" b="0" i="0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7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1700" b="0" i="1" smtClean="0">
                                  <a:latin typeface="Cambria Math"/>
                                </a:rPr>
                                <m:t>𝑒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700" b="0" i="0" smtClean="0">
                                  <a:latin typeface="Cambria Math"/>
                                </a:rPr>
                                <m:t>leaf</m:t>
                              </m:r>
                            </m:sub>
                          </m:sSub>
                        </m:e>
                      </m:d>
                      <m:r>
                        <a:rPr lang="en-US" sz="1700" b="0" i="1" smtClean="0">
                          <a:latin typeface="Cambria Math"/>
                          <a:ea typeface="Cambria Math"/>
                        </a:rPr>
                        <m:t>≈</m:t>
                      </m:r>
                      <m:sSub>
                        <m:sSubPr>
                          <m:ctrlPr>
                            <a:rPr lang="en-US" sz="1700" b="0" i="1" smtClean="0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1700" b="0" i="1" smtClean="0">
                              <a:latin typeface="Cambria Math"/>
                              <a:ea typeface="Cambria Math"/>
                            </a:rPr>
                            <m:t>𝑔</m:t>
                          </m:r>
                        </m:e>
                        <m:sub>
                          <m:r>
                            <a:rPr lang="en-US" sz="1700" b="0" i="1" smtClean="0">
                              <a:latin typeface="Cambria Math"/>
                              <a:ea typeface="Cambria Math"/>
                            </a:rPr>
                            <m:t>𝑠</m:t>
                          </m:r>
                        </m:sub>
                      </m:sSub>
                      <m:r>
                        <a:rPr lang="en-US" sz="1700" b="0" i="1" smtClean="0">
                          <a:latin typeface="Cambria Math"/>
                          <a:ea typeface="Cambria Math"/>
                        </a:rPr>
                        <m:t>𝑉𝑃𝐷</m:t>
                      </m:r>
                    </m:oMath>
                  </m:oMathPara>
                </a14:m>
                <a:endParaRPr lang="en-US" sz="1700" dirty="0"/>
              </a:p>
            </p:txBody>
          </p:sp>
        </mc:Choice>
        <mc:Fallback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6987" y="5407387"/>
                <a:ext cx="4511941" cy="353943"/>
              </a:xfrm>
              <a:prstGeom prst="rect">
                <a:avLst/>
              </a:prstGeom>
              <a:blipFill rotWithShape="1">
                <a:blip r:embed="rId3"/>
                <a:stretch>
                  <a:fillRect b="-86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extBox 34"/>
          <p:cNvSpPr txBox="1"/>
          <p:nvPr/>
        </p:nvSpPr>
        <p:spPr>
          <a:xfrm>
            <a:off x="6476668" y="5810641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 smtClean="0"/>
              <a:t>e</a:t>
            </a:r>
            <a:r>
              <a:rPr lang="en-US" sz="1000" baseline="-25000" dirty="0" err="1" smtClean="0"/>
              <a:t>a</a:t>
            </a:r>
            <a:r>
              <a:rPr lang="en-US" sz="1000" dirty="0" smtClean="0"/>
              <a:t> = vapor pressure in air</a:t>
            </a:r>
          </a:p>
          <a:p>
            <a:r>
              <a:rPr lang="en-US" sz="1000" i="1" dirty="0" err="1" smtClean="0"/>
              <a:t>e</a:t>
            </a:r>
            <a:r>
              <a:rPr lang="en-US" sz="1000" baseline="-25000" dirty="0" err="1" smtClean="0"/>
              <a:t>i</a:t>
            </a:r>
            <a:r>
              <a:rPr lang="en-US" sz="1000" dirty="0" smtClean="0"/>
              <a:t> = vapor </a:t>
            </a:r>
            <a:r>
              <a:rPr lang="en-US" sz="1000" dirty="0" smtClean="0"/>
              <a:t>pressure </a:t>
            </a:r>
            <a:r>
              <a:rPr lang="en-US" sz="1000" dirty="0" smtClean="0"/>
              <a:t>in the leaf</a:t>
            </a:r>
            <a:endParaRPr lang="en-US" sz="1000" i="1" dirty="0"/>
          </a:p>
        </p:txBody>
      </p:sp>
      <p:grpSp>
        <p:nvGrpSpPr>
          <p:cNvPr id="37" name="Group 36"/>
          <p:cNvGrpSpPr/>
          <p:nvPr/>
        </p:nvGrpSpPr>
        <p:grpSpPr>
          <a:xfrm>
            <a:off x="86767" y="2384778"/>
            <a:ext cx="3619500" cy="2857500"/>
            <a:chOff x="61274" y="2500447"/>
            <a:chExt cx="3619500" cy="28575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274" y="2500447"/>
              <a:ext cx="3619500" cy="28575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2347274" y="2729047"/>
              <a:ext cx="381000" cy="381000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51874" y="3032478"/>
              <a:ext cx="381000" cy="381000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156774" y="3594248"/>
              <a:ext cx="381000" cy="381000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680524" y="3924680"/>
              <a:ext cx="381000" cy="381000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271074" y="4976947"/>
              <a:ext cx="381000" cy="381000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06878" y="2921642"/>
              <a:ext cx="3810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A</a:t>
              </a:r>
              <a:r>
                <a:rPr lang="en-US" baseline="-25000" dirty="0" smtClean="0"/>
                <a:t>c</a:t>
              </a:r>
              <a:endParaRPr lang="en-US" i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70874" y="3738961"/>
              <a:ext cx="457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A</a:t>
              </a:r>
              <a:r>
                <a:rPr lang="en-US" baseline="-25000" dirty="0" err="1" smtClean="0"/>
                <a:t>p</a:t>
              </a:r>
              <a:endParaRPr lang="en-US" i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69835" y="4623897"/>
              <a:ext cx="3810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A</a:t>
              </a:r>
              <a:r>
                <a:rPr lang="en-US" baseline="-25000" dirty="0" smtClean="0"/>
                <a:t>J</a:t>
              </a:r>
              <a:endParaRPr lang="en-US" i="1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22858" y="2893441"/>
              <a:ext cx="499790" cy="497506"/>
            </a:xfrm>
            <a:prstGeom prst="rect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973923" y="4564414"/>
              <a:ext cx="536902" cy="450682"/>
            </a:xfrm>
            <a:prstGeom prst="rect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75624" y="3733799"/>
              <a:ext cx="552450" cy="487763"/>
            </a:xfrm>
            <a:prstGeom prst="rect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670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5" grpId="0"/>
      <p:bldP spid="26" grpId="0"/>
      <p:bldP spid="27" grpId="0" animBg="1"/>
      <p:bldP spid="28" grpId="0" animBg="1"/>
      <p:bldP spid="29" grpId="0" animBg="1"/>
      <p:bldP spid="30" grpId="0"/>
      <p:bldP spid="31" grpId="0"/>
      <p:bldP spid="32" grpId="0" animBg="1"/>
      <p:bldP spid="33" grpId="0" animBg="1"/>
      <p:bldP spid="34" grpId="0"/>
      <p:bldP spid="3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8100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So, I need a model of stomatal conductance for my site…which should I choose? 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219200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Depends on the application…don’t choose one that’s ‘missing’ some key driver from the perspective of your research questions.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1838" y="2562639"/>
            <a:ext cx="31195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Ball-Berry and </a:t>
            </a:r>
            <a:r>
              <a:rPr lang="en-US" dirty="0" err="1" smtClean="0"/>
              <a:t>Leuning</a:t>
            </a:r>
            <a:r>
              <a:rPr lang="en-US" dirty="0" smtClean="0"/>
              <a:t> models remain good choices while the community is sorting out the details of the next-generation optimality/hydraulics models.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4419600"/>
            <a:ext cx="39577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Also, keep in mind that you can derive an estimate of canopy-scale stomatal conductance from flux tower data by inverting the Penman-</a:t>
            </a:r>
            <a:r>
              <a:rPr lang="en-US" dirty="0" err="1" smtClean="0"/>
              <a:t>Monteith</a:t>
            </a:r>
            <a:r>
              <a:rPr lang="en-US" dirty="0" smtClean="0"/>
              <a:t> Equation (more on that on Friday).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3055" y="2743200"/>
            <a:ext cx="4103587" cy="29620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1679713"/>
            <a:ext cx="2676525" cy="1066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00600" y="1295400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Franks et al.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78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0842" y="802647"/>
            <a:ext cx="8386483" cy="1612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390082" y="2667000"/>
                <a:ext cx="4953000" cy="691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 err="1" smtClean="0"/>
                  <a:t>g</a:t>
                </a:r>
                <a:r>
                  <a:rPr lang="en-US" baseline="-25000" dirty="0" err="1" smtClean="0"/>
                  <a:t>a</a:t>
                </a:r>
                <a:r>
                  <a:rPr lang="en-US" dirty="0" smtClean="0"/>
                  <a:t> = aerodynamic conductance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/>
                          </a:rPr>
                          <m:t>𝑘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𝑢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/>
                              </a:rPr>
                              <m:t>∗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/>
                          </a:rPr>
                          <m:t>𝑙𝑛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/>
                                  </a:rPr>
                                  <m:t>𝑧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𝑑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h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  <m:r>
                          <a:rPr lang="en-US" b="0" i="1" smtClean="0"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b="0" i="1" smtClean="0">
                                <a:latin typeface="Cambria Math"/>
                                <a:ea typeface="Cambria Math"/>
                              </a:rPr>
                              <m:t>Ψ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h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082" y="2667000"/>
                <a:ext cx="4953000" cy="691023"/>
              </a:xfrm>
              <a:prstGeom prst="rect">
                <a:avLst/>
              </a:prstGeom>
              <a:blipFill>
                <a:blip r:embed="rId2"/>
                <a:stretch>
                  <a:fillRect l="-1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417567" y="3358023"/>
            <a:ext cx="8289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g</a:t>
            </a:r>
            <a:r>
              <a:rPr lang="en-US" baseline="-25000" dirty="0" err="1" smtClean="0"/>
              <a:t>c</a:t>
            </a:r>
            <a:r>
              <a:rPr lang="en-US" baseline="30000" dirty="0" smtClean="0"/>
              <a:t> </a:t>
            </a:r>
            <a:r>
              <a:rPr lang="en-US" dirty="0" smtClean="0"/>
              <a:t>= total surface conductance = incorporates soil and plant </a:t>
            </a:r>
            <a:r>
              <a:rPr lang="en-US" dirty="0" err="1" smtClean="0"/>
              <a:t>conductances</a:t>
            </a:r>
            <a:endParaRPr lang="en-US" i="1" dirty="0"/>
          </a:p>
        </p:txBody>
      </p:sp>
      <p:sp>
        <p:nvSpPr>
          <p:cNvPr id="5" name="Rectangle 4"/>
          <p:cNvSpPr/>
          <p:nvPr/>
        </p:nvSpPr>
        <p:spPr>
          <a:xfrm>
            <a:off x="417566" y="3962400"/>
            <a:ext cx="91074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D </a:t>
            </a:r>
            <a:r>
              <a:rPr lang="en-US" dirty="0" smtClean="0"/>
              <a:t> = vapor pressure deficit</a:t>
            </a:r>
            <a:endParaRPr lang="en-US" i="1" dirty="0"/>
          </a:p>
        </p:txBody>
      </p:sp>
      <p:sp>
        <p:nvSpPr>
          <p:cNvPr id="6" name="TextBox 5"/>
          <p:cNvSpPr txBox="1"/>
          <p:nvPr/>
        </p:nvSpPr>
        <p:spPr>
          <a:xfrm>
            <a:off x="417566" y="5410200"/>
            <a:ext cx="7946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Surface conductance is best representative of stomatal conductance when soil evaporation is minimal, and conditions are well mixed.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8236" y="4495800"/>
            <a:ext cx="7946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R</a:t>
            </a:r>
            <a:r>
              <a:rPr lang="en-US" baseline="-25000" dirty="0" smtClean="0"/>
              <a:t>N</a:t>
            </a:r>
            <a:r>
              <a:rPr lang="en-US" dirty="0" smtClean="0"/>
              <a:t> – </a:t>
            </a:r>
            <a:r>
              <a:rPr lang="en-US" i="1" dirty="0" smtClean="0"/>
              <a:t>G</a:t>
            </a:r>
            <a:r>
              <a:rPr lang="en-US" dirty="0" smtClean="0"/>
              <a:t> is the available radiation</a:t>
            </a:r>
            <a:endParaRPr lang="en-US" i="1" dirty="0"/>
          </a:p>
        </p:txBody>
      </p:sp>
      <p:sp>
        <p:nvSpPr>
          <p:cNvPr id="8" name="TextBox 7"/>
          <p:cNvSpPr txBox="1"/>
          <p:nvPr/>
        </p:nvSpPr>
        <p:spPr>
          <a:xfrm>
            <a:off x="341367" y="802647"/>
            <a:ext cx="6079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Penman – </a:t>
            </a:r>
            <a:r>
              <a:rPr lang="en-US" dirty="0" err="1" smtClean="0"/>
              <a:t>Monteith</a:t>
            </a:r>
            <a:r>
              <a:rPr lang="en-US" dirty="0" smtClean="0"/>
              <a:t> (1965): ET from a vegetated surface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17567" y="1259847"/>
                <a:ext cx="3103285" cy="9203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𝐸𝑇</m:t>
                      </m:r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/>
                              <a:ea typeface="Cambria Math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𝑁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𝐺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)+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𝑝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𝑎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</a:rPr>
                            <m:t>𝐷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𝜆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𝑤</m:t>
                              </m:r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en-US" i="1" smtClean="0">
                                  <a:latin typeface="Cambria Math"/>
                                  <a:ea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l-GR" i="1">
                                  <a:latin typeface="Cambria Math"/>
                                  <a:ea typeface="Cambria Math"/>
                                </a:rPr>
                                <m:t>Δ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𝛾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1+</m:t>
                                  </m:r>
                                  <m:f>
                                    <m:fPr>
                                      <m:ctrlP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𝑔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/>
                                              <a:ea typeface="Cambria Math"/>
                                            </a:rPr>
                                            <m:t>𝑎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𝑔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/>
                                              <a:ea typeface="Cambria Math"/>
                                            </a:rPr>
                                            <m:t>𝑐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567" y="1259847"/>
                <a:ext cx="3103285" cy="92031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096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152400"/>
            <a:ext cx="853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Modeling stomatal conductance during the course of a severe drought event at Morgan Monroe State Forest – a practical exercise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211" y="1137104"/>
            <a:ext cx="5322789" cy="491698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86200" y="798731"/>
            <a:ext cx="472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Roman et al. 2015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395870"/>
            <a:ext cx="3775593" cy="36239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1000" y="1219199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990000"/>
                </a:solidFill>
                <a:latin typeface="Cambria" panose="02040503050406030204" pitchFamily="18" charset="0"/>
              </a:rPr>
              <a:t>In </a:t>
            </a:r>
            <a:r>
              <a:rPr lang="en-US" sz="1200" b="1" dirty="0" smtClean="0">
                <a:solidFill>
                  <a:srgbClr val="990000"/>
                </a:solidFill>
                <a:latin typeface="Cambria" panose="02040503050406030204" pitchFamily="18" charset="0"/>
              </a:rPr>
              <a:t>Morgan-Monroe State Forest in 2012</a:t>
            </a:r>
            <a:r>
              <a:rPr lang="en-US" sz="1200" dirty="0" smtClean="0">
                <a:solidFill>
                  <a:srgbClr val="990000"/>
                </a:solidFill>
                <a:latin typeface="Cambria" panose="02040503050406030204" pitchFamily="18" charset="0"/>
              </a:rPr>
              <a:t>:</a:t>
            </a:r>
          </a:p>
          <a:p>
            <a:endParaRPr lang="en-US" sz="1200" dirty="0" smtClean="0">
              <a:solidFill>
                <a:srgbClr val="990000"/>
              </a:solidFill>
              <a:latin typeface="Cambria" panose="02040503050406030204" pitchFamily="18" charset="0"/>
            </a:endParaRPr>
          </a:p>
          <a:p>
            <a:r>
              <a:rPr lang="en-US" sz="1200" dirty="0" smtClean="0">
                <a:solidFill>
                  <a:srgbClr val="990000"/>
                </a:solidFill>
                <a:latin typeface="Cambria" panose="02040503050406030204" pitchFamily="18" charset="0"/>
              </a:rPr>
              <a:t>Long-term mean rainfall for June &amp; July: </a:t>
            </a:r>
            <a:r>
              <a:rPr lang="en-US" sz="1200" b="1" dirty="0" smtClean="0">
                <a:solidFill>
                  <a:srgbClr val="990000"/>
                </a:solidFill>
                <a:latin typeface="Cambria" panose="02040503050406030204" pitchFamily="18" charset="0"/>
              </a:rPr>
              <a:t>243 mm</a:t>
            </a:r>
          </a:p>
          <a:p>
            <a:endParaRPr lang="en-US" sz="1200" dirty="0">
              <a:solidFill>
                <a:srgbClr val="990000"/>
              </a:solidFill>
              <a:latin typeface="Cambria" panose="02040503050406030204" pitchFamily="18" charset="0"/>
            </a:endParaRPr>
          </a:p>
          <a:p>
            <a:r>
              <a:rPr lang="en-US" sz="1200" dirty="0" smtClean="0">
                <a:solidFill>
                  <a:srgbClr val="990000"/>
                </a:solidFill>
                <a:latin typeface="Cambria" panose="02040503050406030204" pitchFamily="18" charset="0"/>
              </a:rPr>
              <a:t>Total Rainfall in June &amp; July of 2012: </a:t>
            </a:r>
            <a:r>
              <a:rPr lang="en-US" sz="1200" b="1" dirty="0" smtClean="0">
                <a:solidFill>
                  <a:srgbClr val="990000"/>
                </a:solidFill>
                <a:latin typeface="Cambria" panose="02040503050406030204" pitchFamily="18" charset="0"/>
              </a:rPr>
              <a:t>23 mm</a:t>
            </a:r>
            <a:endParaRPr lang="en-US" sz="1200" b="1" dirty="0">
              <a:solidFill>
                <a:srgbClr val="990000"/>
              </a:solidFill>
              <a:latin typeface="Cambria" panose="02040503050406030204" pitchFamily="18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209800" y="2974930"/>
            <a:ext cx="304800" cy="990600"/>
          </a:xfrm>
          <a:prstGeom prst="straightConnector1">
            <a:avLst/>
          </a:prstGeom>
          <a:ln w="25400">
            <a:solidFill>
              <a:srgbClr val="33CC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48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41" y="3200400"/>
            <a:ext cx="4167829" cy="28468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-228600"/>
            <a:ext cx="9144000" cy="26792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173338"/>
            <a:ext cx="4181969" cy="313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82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09601" y="1034282"/>
            <a:ext cx="419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Stomatal conductance drives </a:t>
            </a:r>
            <a:r>
              <a:rPr lang="en-US" b="1" dirty="0" err="1" smtClean="0"/>
              <a:t>tranpsiration</a:t>
            </a:r>
            <a:r>
              <a:rPr lang="en-US" b="1" dirty="0" smtClean="0"/>
              <a:t>– a key hydrologic cycle flux</a:t>
            </a:r>
            <a:endParaRPr lang="en-US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511865" y="173566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Understanding and modeling the functioning of stomates has been an active research topic for decades.  Why?  </a:t>
            </a:r>
            <a:endParaRPr lang="en-US" b="1" dirty="0"/>
          </a:p>
        </p:txBody>
      </p:sp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9225" y="762000"/>
            <a:ext cx="3657600" cy="5907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1828800" y="6288836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Good et al. </a:t>
            </a:r>
            <a:r>
              <a:rPr lang="en-US" i="1" dirty="0" smtClean="0"/>
              <a:t>Science</a:t>
            </a:r>
            <a:r>
              <a:rPr lang="en-US" dirty="0" smtClean="0"/>
              <a:t>, 2015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72387" y="3254253"/>
            <a:ext cx="441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Evapotranspiration is a cooling process – how plants use water can exert strong control on local temperature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524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9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62000" y="1946601"/>
            <a:ext cx="3810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Meteorological:</a:t>
            </a:r>
          </a:p>
          <a:p>
            <a:endParaRPr lang="en-US" dirty="0" smtClean="0"/>
          </a:p>
          <a:p>
            <a:r>
              <a:rPr lang="en-US" dirty="0" smtClean="0"/>
              <a:t>Soil moisture</a:t>
            </a:r>
          </a:p>
          <a:p>
            <a:r>
              <a:rPr lang="en-US" dirty="0" smtClean="0"/>
              <a:t>Vapor pressure </a:t>
            </a:r>
            <a:r>
              <a:rPr lang="en-US" dirty="0" smtClean="0"/>
              <a:t>deficit (VPD)</a:t>
            </a:r>
            <a:endParaRPr lang="en-US" dirty="0" smtClean="0"/>
          </a:p>
          <a:p>
            <a:endParaRPr lang="en-US" b="1" dirty="0"/>
          </a:p>
          <a:p>
            <a:r>
              <a:rPr lang="en-US" dirty="0" smtClean="0"/>
              <a:t>Temperature</a:t>
            </a:r>
          </a:p>
          <a:p>
            <a:r>
              <a:rPr lang="en-US" dirty="0" smtClean="0"/>
              <a:t>Light</a:t>
            </a:r>
          </a:p>
          <a:p>
            <a:r>
              <a:rPr lang="en-US" dirty="0" smtClean="0"/>
              <a:t>CO</a:t>
            </a:r>
            <a:r>
              <a:rPr lang="en-US" baseline="-25000" dirty="0" smtClean="0"/>
              <a:t>2</a:t>
            </a:r>
            <a:r>
              <a:rPr lang="en-US" b="1" dirty="0" smtClean="0"/>
              <a:t> </a:t>
            </a:r>
          </a:p>
          <a:p>
            <a:endParaRPr lang="en-US" dirty="0"/>
          </a:p>
        </p:txBody>
      </p:sp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04800"/>
            <a:ext cx="2590800" cy="1367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67200" y="381000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Discussion Topic: What factors determine stomatal conductance?  </a:t>
            </a:r>
            <a:r>
              <a:rPr lang="en-US" i="1" dirty="0" smtClean="0"/>
              <a:t>Think about meteorological and biological factors, and drivers that can change rapidly or slowly. </a:t>
            </a:r>
            <a:endParaRPr lang="en-US" i="1" dirty="0"/>
          </a:p>
        </p:txBody>
      </p:sp>
      <p:sp>
        <p:nvSpPr>
          <p:cNvPr id="5" name="TextBox 4"/>
          <p:cNvSpPr txBox="1"/>
          <p:nvPr/>
        </p:nvSpPr>
        <p:spPr>
          <a:xfrm>
            <a:off x="3886200" y="2525492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Stomates close when water is limiting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Right Brace 5"/>
          <p:cNvSpPr/>
          <p:nvPr/>
        </p:nvSpPr>
        <p:spPr>
          <a:xfrm>
            <a:off x="3467100" y="2410183"/>
            <a:ext cx="228600" cy="609600"/>
          </a:xfrm>
          <a:prstGeom prst="rightBrace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743200" y="3528708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Stomatal functioning is linked to photosynthesis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Right Brace 7"/>
          <p:cNvSpPr/>
          <p:nvPr/>
        </p:nvSpPr>
        <p:spPr>
          <a:xfrm>
            <a:off x="2263471" y="3408574"/>
            <a:ext cx="228600" cy="609600"/>
          </a:xfrm>
          <a:prstGeom prst="rightBrace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47423" y="4617515"/>
            <a:ext cx="3581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Structure/Physiological:</a:t>
            </a:r>
          </a:p>
          <a:p>
            <a:r>
              <a:rPr lang="en-US" dirty="0" smtClean="0"/>
              <a:t>LAI (determines canopy-level </a:t>
            </a:r>
            <a:r>
              <a:rPr lang="en-US" i="1" dirty="0" err="1" smtClean="0"/>
              <a:t>G</a:t>
            </a:r>
            <a:r>
              <a:rPr lang="en-US" baseline="-25000" dirty="0" err="1" smtClean="0"/>
              <a:t>s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Canopy height (</a:t>
            </a:r>
            <a:r>
              <a:rPr lang="en-US" i="1" dirty="0" err="1" smtClean="0"/>
              <a:t>g</a:t>
            </a:r>
            <a:r>
              <a:rPr lang="en-US" i="1" baseline="-25000" dirty="0" err="1" smtClean="0"/>
              <a:t>s</a:t>
            </a:r>
            <a:r>
              <a:rPr lang="en-US" i="1" dirty="0" smtClean="0"/>
              <a:t> decreases with h</a:t>
            </a:r>
            <a:r>
              <a:rPr lang="en-US" dirty="0" smtClean="0"/>
              <a:t>)</a:t>
            </a:r>
          </a:p>
          <a:p>
            <a:r>
              <a:rPr lang="en-US" dirty="0" smtClean="0"/>
              <a:t>Xylem Conductivity (</a:t>
            </a:r>
            <a:r>
              <a:rPr lang="en-US" i="1" dirty="0" smtClean="0"/>
              <a:t>K</a:t>
            </a:r>
            <a:r>
              <a:rPr lang="en-US" dirty="0" smtClean="0"/>
              <a:t>)</a:t>
            </a:r>
          </a:p>
          <a:p>
            <a:r>
              <a:rPr lang="en-US" dirty="0" smtClean="0"/>
              <a:t>Xylem vulnerability to cavitation</a:t>
            </a: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00600" y="5732611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Plant hydraulics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1" name="Right Brace 10"/>
          <p:cNvSpPr/>
          <p:nvPr/>
        </p:nvSpPr>
        <p:spPr>
          <a:xfrm>
            <a:off x="4375868" y="5612477"/>
            <a:ext cx="228600" cy="609600"/>
          </a:xfrm>
          <a:prstGeom prst="rightBrace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468" y="4608717"/>
            <a:ext cx="4387132" cy="95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65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5" grpId="0"/>
      <p:bldP spid="6" grpId="0" animBg="1"/>
      <p:bldP spid="7" grpId="0"/>
      <p:bldP spid="8" grpId="0" animBg="1"/>
      <p:bldP spid="9" grpId="0"/>
      <p:bldP spid="10" grpId="0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449614"/>
            <a:ext cx="8061542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Cambria" panose="02040503050406030204" pitchFamily="18" charset="0"/>
              </a:rPr>
              <a:t>What is Vapor Pressure Deficit? </a:t>
            </a:r>
            <a:r>
              <a:rPr lang="en-US" b="1" dirty="0" smtClean="0">
                <a:latin typeface="Cambria" panose="02040503050406030204" pitchFamily="18" charset="0"/>
              </a:rPr>
              <a:t> </a:t>
            </a:r>
          </a:p>
          <a:p>
            <a:r>
              <a:rPr lang="en-US" b="1" dirty="0" smtClean="0">
                <a:latin typeface="Cambria" panose="02040503050406030204" pitchFamily="18" charset="0"/>
              </a:rPr>
              <a:t>(Usually represented as VPD or </a:t>
            </a:r>
            <a:r>
              <a:rPr lang="en-US" b="1" i="1" dirty="0" smtClean="0">
                <a:latin typeface="Cambria" panose="02040503050406030204" pitchFamily="18" charset="0"/>
              </a:rPr>
              <a:t>D</a:t>
            </a:r>
            <a:r>
              <a:rPr lang="en-US" b="1" dirty="0" smtClean="0">
                <a:latin typeface="Cambria" panose="02040503050406030204" pitchFamily="18" charset="0"/>
              </a:rPr>
              <a:t>)</a:t>
            </a:r>
            <a:endParaRPr lang="en-US" b="1" dirty="0">
              <a:latin typeface="Cambria" panose="020405030504060302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8200" y="1573060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Think of it as how much room there is in the atmosphere for more water vapor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1981200"/>
            <a:ext cx="7543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When RH = 100%, VPD = 0 </a:t>
            </a:r>
            <a:r>
              <a:rPr lang="en-US" dirty="0" err="1" smtClean="0">
                <a:latin typeface="Cambria" panose="02040503050406030204" pitchFamily="18" charset="0"/>
              </a:rPr>
              <a:t>kPa</a:t>
            </a:r>
            <a:r>
              <a:rPr lang="en-US" dirty="0" smtClean="0">
                <a:latin typeface="Cambria" panose="02040503050406030204" pitchFamily="18" charset="0"/>
              </a:rPr>
              <a:t>.  As humidity declines, VPD increases. 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4400" y="2667000"/>
            <a:ext cx="845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It is the difference between the saturation vapor pressure (</a:t>
            </a:r>
            <a:r>
              <a:rPr lang="en-US" i="1" dirty="0" err="1" smtClean="0"/>
              <a:t>e</a:t>
            </a:r>
            <a:r>
              <a:rPr lang="en-US" baseline="-25000" dirty="0" err="1" smtClean="0"/>
              <a:t>s</a:t>
            </a:r>
            <a:r>
              <a:rPr lang="en-US" dirty="0" smtClean="0"/>
              <a:t> ) and the actual vapor pressure deficit (</a:t>
            </a:r>
            <a:r>
              <a:rPr lang="en-US" i="1" dirty="0" err="1" smtClean="0"/>
              <a:t>e</a:t>
            </a:r>
            <a:r>
              <a:rPr lang="en-US" baseline="-25000" dirty="0" err="1" smtClean="0"/>
              <a:t>a</a:t>
            </a:r>
            <a:r>
              <a:rPr lang="en-US" dirty="0" smtClean="0"/>
              <a:t>).    VPD = </a:t>
            </a:r>
            <a:r>
              <a:rPr lang="en-US" i="1" dirty="0" err="1" smtClean="0"/>
              <a:t>e</a:t>
            </a:r>
            <a:r>
              <a:rPr lang="en-US" baseline="-25000" dirty="0" err="1" smtClean="0"/>
              <a:t>s</a:t>
            </a:r>
            <a:r>
              <a:rPr lang="en-US" dirty="0" smtClean="0"/>
              <a:t> – </a:t>
            </a:r>
            <a:r>
              <a:rPr lang="en-US" i="1" dirty="0" smtClean="0"/>
              <a:t>e</a:t>
            </a:r>
            <a:r>
              <a:rPr lang="en-US" baseline="-25000" dirty="0" smtClean="0"/>
              <a:t>a</a:t>
            </a:r>
            <a:r>
              <a:rPr lang="en-US" dirty="0" smtClean="0"/>
              <a:t>. </a:t>
            </a:r>
          </a:p>
          <a:p>
            <a:endParaRPr lang="en-US" dirty="0"/>
          </a:p>
        </p:txBody>
      </p:sp>
      <p:pic>
        <p:nvPicPr>
          <p:cNvPr id="1026" name="Picture 2" descr="http://biomet.ucdavis.edu/biomet/VPD/vpd_files/image0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4385076"/>
            <a:ext cx="1752600" cy="5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saturation vapor pressure and tempera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592" y="4035663"/>
            <a:ext cx="3667125" cy="266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09600" y="3685711"/>
            <a:ext cx="815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saturation vapor pressure is exponentially related to temperature.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02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63" y="1285875"/>
            <a:ext cx="8677275" cy="428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33400" y="609600"/>
            <a:ext cx="80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Historically, It’s been rising in many places, especially during the summer…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43400" y="5572125"/>
            <a:ext cx="4114800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Ficklin</a:t>
            </a:r>
            <a:r>
              <a:rPr lang="en-US" i="1" dirty="0" smtClean="0"/>
              <a:t> &amp; Novick 2017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9817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1252538"/>
            <a:ext cx="8648700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33400" y="685800"/>
            <a:ext cx="80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And is projected to rise nearly universally in the future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5605463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Comparing historic (1979-2013) to future (2065-2099) VPD, </a:t>
            </a:r>
            <a:r>
              <a:rPr lang="en-US" dirty="0" err="1" smtClean="0"/>
              <a:t>Ficklin</a:t>
            </a:r>
            <a:r>
              <a:rPr lang="en-US" dirty="0" smtClean="0"/>
              <a:t> &amp; Novick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073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13029" y="2898665"/>
            <a:ext cx="8386483" cy="1382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90500" y="1004222"/>
            <a:ext cx="8386483" cy="12928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44000" cy="5334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28600" y="-20598"/>
            <a:ext cx="8686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accent1">
                    <a:lumMod val="50000"/>
                  </a:schemeClr>
                </a:solidFill>
                <a:latin typeface="Cambria" pitchFamily="18" charset="0"/>
              </a:rPr>
              <a:t>Some widely used models for </a:t>
            </a:r>
            <a:r>
              <a:rPr lang="en-US" sz="3000" b="1" i="1" dirty="0" err="1" smtClean="0">
                <a:solidFill>
                  <a:schemeClr val="accent1">
                    <a:lumMod val="50000"/>
                  </a:schemeClr>
                </a:solidFill>
                <a:latin typeface="Cambria" pitchFamily="18" charset="0"/>
              </a:rPr>
              <a:t>g</a:t>
            </a:r>
            <a:r>
              <a:rPr lang="en-US" sz="3000" b="1" baseline="-25000" dirty="0" err="1" smtClean="0">
                <a:solidFill>
                  <a:schemeClr val="accent1">
                    <a:lumMod val="50000"/>
                  </a:schemeClr>
                </a:solidFill>
                <a:latin typeface="Cambria" pitchFamily="18" charset="0"/>
              </a:rPr>
              <a:t>s</a:t>
            </a:r>
            <a:endParaRPr lang="en-US" sz="3000" b="1" dirty="0">
              <a:solidFill>
                <a:schemeClr val="accent1">
                  <a:lumMod val="50000"/>
                </a:schemeClr>
              </a:solidFill>
              <a:latin typeface="Cambria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4983" y="1004222"/>
            <a:ext cx="632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Ball-Berry Model (see </a:t>
            </a:r>
            <a:r>
              <a:rPr lang="en-US" dirty="0" err="1" smtClean="0"/>
              <a:t>Collatz</a:t>
            </a:r>
            <a:r>
              <a:rPr lang="en-US" dirty="0" smtClean="0"/>
              <a:t> et al. 1991):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23583" y="1622049"/>
                <a:ext cx="2036583" cy="6595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𝑚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𝐴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∙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𝑅𝐻</m:t>
                          </m:r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𝑠</m:t>
                              </m:r>
                            </m:sub>
                          </m:sSub>
                        </m:den>
                      </m:f>
                      <m:r>
                        <a:rPr lang="en-US" b="0" i="0" smtClean="0">
                          <a:latin typeface="Cambria Math"/>
                        </a:rPr>
                        <m:t>+</m:t>
                      </m:r>
                      <m:r>
                        <a:rPr lang="en-US" b="0" i="1" smtClean="0">
                          <a:latin typeface="Cambria Math"/>
                        </a:rPr>
                        <m:t>𝑏</m:t>
                      </m:r>
                    </m:oMath>
                  </m:oMathPara>
                </a14:m>
                <a:endParaRPr lang="en-US" i="1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583" y="1622049"/>
                <a:ext cx="2036583" cy="65954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156883" y="2297026"/>
            <a:ext cx="876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c</a:t>
            </a:r>
            <a:r>
              <a:rPr lang="en-US" baseline="-25000" dirty="0" err="1" smtClean="0"/>
              <a:t>s</a:t>
            </a:r>
            <a:r>
              <a:rPr lang="en-US" dirty="0" smtClean="0"/>
              <a:t> is CO</a:t>
            </a:r>
            <a:r>
              <a:rPr lang="en-US" baseline="-25000" dirty="0" smtClean="0"/>
              <a:t>2</a:t>
            </a:r>
            <a:r>
              <a:rPr lang="en-US" dirty="0" smtClean="0"/>
              <a:t> concentration at the leaf surface, </a:t>
            </a:r>
            <a:r>
              <a:rPr lang="en-US" i="1" dirty="0" err="1" smtClean="0"/>
              <a:t>c</a:t>
            </a:r>
            <a:r>
              <a:rPr lang="en-US" baseline="-25000" dirty="0" err="1" smtClean="0"/>
              <a:t>s</a:t>
            </a:r>
            <a:r>
              <a:rPr lang="en-US" dirty="0" smtClean="0"/>
              <a:t> ~ </a:t>
            </a:r>
            <a:r>
              <a:rPr lang="en-US" i="1" dirty="0" err="1" smtClean="0"/>
              <a:t>c</a:t>
            </a:r>
            <a:r>
              <a:rPr lang="en-US" baseline="-25000" dirty="0" err="1" smtClean="0"/>
              <a:t>a</a:t>
            </a:r>
            <a:r>
              <a:rPr lang="en-US" dirty="0" smtClean="0"/>
              <a:t> if leaf boundary layer conductance is high</a:t>
            </a:r>
            <a:endParaRPr lang="en-US" i="1" dirty="0"/>
          </a:p>
        </p:txBody>
      </p:sp>
      <p:sp>
        <p:nvSpPr>
          <p:cNvPr id="8" name="TextBox 7"/>
          <p:cNvSpPr txBox="1"/>
          <p:nvPr/>
        </p:nvSpPr>
        <p:spPr>
          <a:xfrm>
            <a:off x="298795" y="2898665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Leuning</a:t>
            </a:r>
            <a:r>
              <a:rPr lang="en-US" dirty="0" smtClean="0"/>
              <a:t> model (</a:t>
            </a:r>
            <a:r>
              <a:rPr lang="en-US" dirty="0" err="1" smtClean="0"/>
              <a:t>Leuning</a:t>
            </a:r>
            <a:r>
              <a:rPr lang="en-US" dirty="0" smtClean="0"/>
              <a:t>, 1995)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658405" y="3474841"/>
                <a:ext cx="3057567" cy="7688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</a:rPr>
                            <m:t>𝐴</m:t>
                          </m:r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/>
                              <a:ea typeface="Cambria Math"/>
                            </a:rPr>
                            <m:t>Γ</m:t>
                          </m:r>
                        </m:den>
                      </m:f>
                      <m:sSup>
                        <m:sSup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1+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𝐷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/>
                                        </a:rPr>
                                        <m:t>𝑜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/>
                            </a:rPr>
                            <m:t>−1</m:t>
                          </m:r>
                        </m:sup>
                      </m:sSup>
                      <m:r>
                        <a:rPr lang="en-US" b="0" i="0" smtClean="0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405" y="3474841"/>
                <a:ext cx="3057567" cy="7688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298795" y="4404773"/>
            <a:ext cx="66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Γ</a:t>
            </a:r>
            <a:r>
              <a:rPr lang="en-US" dirty="0" smtClean="0"/>
              <a:t> is the CO</a:t>
            </a:r>
            <a:r>
              <a:rPr lang="en-US" baseline="-25000" dirty="0" smtClean="0"/>
              <a:t>2</a:t>
            </a:r>
            <a:r>
              <a:rPr lang="en-US" dirty="0" smtClean="0"/>
              <a:t> compensation point.  </a:t>
            </a:r>
            <a:r>
              <a:rPr lang="en-US" i="1" dirty="0" smtClean="0"/>
              <a:t>M</a:t>
            </a:r>
            <a:r>
              <a:rPr lang="en-US" baseline="-25000" dirty="0" smtClean="0"/>
              <a:t>2</a:t>
            </a:r>
            <a:r>
              <a:rPr lang="en-US" dirty="0" smtClean="0"/>
              <a:t>, </a:t>
            </a:r>
            <a:r>
              <a:rPr lang="en-US" i="1" dirty="0" smtClean="0"/>
              <a:t>D</a:t>
            </a:r>
            <a:r>
              <a:rPr lang="en-US" baseline="-25000" dirty="0" smtClean="0"/>
              <a:t>o</a:t>
            </a:r>
            <a:r>
              <a:rPr lang="en-US" dirty="0" smtClean="0"/>
              <a:t>, and </a:t>
            </a:r>
            <a:r>
              <a:rPr lang="en-US" i="1" dirty="0" err="1" smtClean="0"/>
              <a:t>b</a:t>
            </a:r>
            <a:r>
              <a:rPr lang="en-US" baseline="-25000" dirty="0" err="1" smtClean="0"/>
              <a:t>s</a:t>
            </a:r>
            <a:r>
              <a:rPr lang="en-US" dirty="0" smtClean="0"/>
              <a:t> are constants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98795" y="4953000"/>
            <a:ext cx="8007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What’s missing from these models? </a:t>
            </a:r>
            <a:endParaRPr lang="en-US" b="1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423583" y="5444122"/>
            <a:ext cx="71964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Hydraulics</a:t>
            </a:r>
          </a:p>
          <a:p>
            <a:r>
              <a:rPr lang="en-US" dirty="0" smtClean="0"/>
              <a:t>Soil moisture (comes in empirically through a parameter that can reduce </a:t>
            </a:r>
            <a:r>
              <a:rPr lang="en-US" i="1" dirty="0" smtClean="0"/>
              <a:t>A</a:t>
            </a:r>
            <a:r>
              <a:rPr lang="en-US" dirty="0" smtClean="0"/>
              <a:t>)</a:t>
            </a:r>
          </a:p>
          <a:p>
            <a:r>
              <a:rPr lang="en-US" dirty="0" smtClean="0"/>
              <a:t>Also, RH/VPD sensitivity is highly empirical</a:t>
            </a:r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429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" y="304800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evidence is mounting that Ball-Berry and </a:t>
            </a:r>
            <a:r>
              <a:rPr lang="en-US" dirty="0" err="1" smtClean="0"/>
              <a:t>Leuning</a:t>
            </a:r>
            <a:r>
              <a:rPr lang="en-US" dirty="0" smtClean="0"/>
              <a:t> Type models do not perform particularly well during drought </a:t>
            </a:r>
            <a:r>
              <a:rPr lang="en-US" dirty="0" smtClean="0"/>
              <a:t>conditions. </a:t>
            </a:r>
            <a:r>
              <a:rPr lang="en-US" dirty="0" smtClean="0"/>
              <a:t>Their theoretical basis is also questioned. 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1" y="1110246"/>
            <a:ext cx="3276600" cy="8320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70745" y="1148156"/>
            <a:ext cx="5292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The </a:t>
            </a:r>
            <a:r>
              <a:rPr lang="en-US" sz="1600" dirty="0"/>
              <a:t>performance of the SPA stomatal model was </a:t>
            </a:r>
            <a:r>
              <a:rPr lang="en-US" sz="1600" dirty="0" smtClean="0"/>
              <a:t>… </a:t>
            </a:r>
            <a:r>
              <a:rPr lang="en-US" sz="1600" dirty="0"/>
              <a:t>significantly better than the CLM Ball–Berry model </a:t>
            </a:r>
            <a:r>
              <a:rPr lang="en-US" sz="1600" b="1" dirty="0"/>
              <a:t>when there was soil moisture stress.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22004" y="2133600"/>
            <a:ext cx="518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[B]</a:t>
            </a:r>
            <a:r>
              <a:rPr lang="en-US" dirty="0" err="1" smtClean="0"/>
              <a:t>ecause</a:t>
            </a:r>
            <a:r>
              <a:rPr lang="en-US" dirty="0" smtClean="0"/>
              <a:t> </a:t>
            </a:r>
            <a:r>
              <a:rPr lang="en-US" dirty="0"/>
              <a:t>these </a:t>
            </a:r>
            <a:r>
              <a:rPr lang="en-US" dirty="0" smtClean="0"/>
              <a:t>stomatal </a:t>
            </a:r>
            <a:r>
              <a:rPr lang="en-US" dirty="0"/>
              <a:t>conductance models are </a:t>
            </a:r>
            <a:r>
              <a:rPr lang="en-US" b="1" dirty="0"/>
              <a:t>empirical</a:t>
            </a:r>
            <a:r>
              <a:rPr lang="en-US" dirty="0"/>
              <a:t>, </a:t>
            </a:r>
            <a:r>
              <a:rPr lang="en-US" b="1" dirty="0"/>
              <a:t>their parameters have no meaning </a:t>
            </a:r>
            <a:r>
              <a:rPr lang="en-US" b="1" dirty="0" smtClean="0"/>
              <a:t>attached</a:t>
            </a:r>
            <a:r>
              <a:rPr lang="en-US" dirty="0" smtClean="0"/>
              <a:t>….</a:t>
            </a:r>
            <a:r>
              <a:rPr lang="en-US" b="1" dirty="0" smtClean="0"/>
              <a:t>acclimation </a:t>
            </a:r>
            <a:r>
              <a:rPr lang="en-US" b="1" dirty="0" smtClean="0"/>
              <a:t>and adaptation</a:t>
            </a:r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19" y="2133600"/>
            <a:ext cx="3586163" cy="914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26072" y="3200400"/>
            <a:ext cx="53316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Empirical functions </a:t>
            </a:r>
            <a:r>
              <a:rPr lang="en-US" dirty="0" smtClean="0"/>
              <a:t>… lack </a:t>
            </a:r>
            <a:r>
              <a:rPr lang="en-US" dirty="0"/>
              <a:t>the predictive power of a physically constrained </a:t>
            </a:r>
            <a:r>
              <a:rPr lang="en-US" dirty="0" smtClean="0"/>
              <a:t>equation... </a:t>
            </a:r>
            <a:r>
              <a:rPr lang="en-US" dirty="0"/>
              <a:t>As a result, </a:t>
            </a:r>
            <a:r>
              <a:rPr lang="en-US" b="1" dirty="0"/>
              <a:t>capturing the drought response has proven difficult </a:t>
            </a:r>
            <a:r>
              <a:rPr lang="en-US" dirty="0"/>
              <a:t>for ecosystem </a:t>
            </a:r>
            <a:r>
              <a:rPr lang="en-US" dirty="0" smtClean="0"/>
              <a:t>models.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01" y="3303805"/>
            <a:ext cx="2690191" cy="85314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52800" y="4655504"/>
            <a:ext cx="5562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predictions agreed with the observed C fluxes in the control plots of both experiments, </a:t>
            </a:r>
            <a:r>
              <a:rPr lang="en-US" b="1" dirty="0"/>
              <a:t>but poorly replicated the responses to the drough</a:t>
            </a:r>
            <a:r>
              <a:rPr lang="en-US" dirty="0"/>
              <a:t>t treatments. 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462" y="4419600"/>
            <a:ext cx="2437468" cy="89860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526072" y="5657671"/>
            <a:ext cx="56179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Less is known about how to represent stomatal closure in dry </a:t>
            </a:r>
            <a:r>
              <a:rPr lang="en-US" dirty="0" smtClean="0"/>
              <a:t>soils…there </a:t>
            </a:r>
            <a:r>
              <a:rPr lang="en-US" dirty="0"/>
              <a:t>is considerable </a:t>
            </a:r>
            <a:r>
              <a:rPr lang="en-US" b="1" dirty="0"/>
              <a:t>ongoing model development to implement </a:t>
            </a:r>
            <a:r>
              <a:rPr lang="en-US" dirty="0" smtClean="0"/>
              <a:t>… the </a:t>
            </a:r>
            <a:r>
              <a:rPr lang="en-US" dirty="0"/>
              <a:t>effects of </a:t>
            </a:r>
            <a:r>
              <a:rPr lang="en-US" b="1" dirty="0"/>
              <a:t>plant hydraulic</a:t>
            </a:r>
            <a:r>
              <a:rPr lang="en-US" dirty="0"/>
              <a:t> stress on stomata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934" y="5698814"/>
            <a:ext cx="2802834" cy="60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156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2" grpId="0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6632</TotalTime>
  <Words>1723</Words>
  <Application>Microsoft Office PowerPoint</Application>
  <PresentationFormat>On-screen Show (4:3)</PresentationFormat>
  <Paragraphs>171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speait</dc:creator>
  <cp:lastModifiedBy>Kim Novick</cp:lastModifiedBy>
  <cp:revision>142</cp:revision>
  <cp:lastPrinted>2014-07-23T15:26:19Z</cp:lastPrinted>
  <dcterms:created xsi:type="dcterms:W3CDTF">2014-07-20T13:31:31Z</dcterms:created>
  <dcterms:modified xsi:type="dcterms:W3CDTF">2017-07-11T13:04:39Z</dcterms:modified>
</cp:coreProperties>
</file>

<file path=docProps/thumbnail.jpeg>
</file>